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1.xml" ContentType="application/vnd.openxmlformats-officedocument.themeOverride+xml"/>
  <Override PartName="/ppt/notesSlides/notesSlide38.xml" ContentType="application/vnd.openxmlformats-officedocument.presentationml.notesSlide+xml"/>
  <Override PartName="/ppt/theme/themeOverride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63"/>
  </p:notesMasterIdLst>
  <p:sldIdLst>
    <p:sldId id="265" r:id="rId6"/>
    <p:sldId id="822" r:id="rId7"/>
    <p:sldId id="1053" r:id="rId8"/>
    <p:sldId id="2147196658" r:id="rId9"/>
    <p:sldId id="1013" r:id="rId10"/>
    <p:sldId id="991" r:id="rId11"/>
    <p:sldId id="1075" r:id="rId12"/>
    <p:sldId id="2147196659" r:id="rId13"/>
    <p:sldId id="2147196610" r:id="rId14"/>
    <p:sldId id="2147196660" r:id="rId15"/>
    <p:sldId id="2147196612" r:id="rId16"/>
    <p:sldId id="2147196639" r:id="rId17"/>
    <p:sldId id="1074" r:id="rId18"/>
    <p:sldId id="2147196644" r:id="rId19"/>
    <p:sldId id="2147196613" r:id="rId20"/>
    <p:sldId id="2147196642" r:id="rId21"/>
    <p:sldId id="2147196614" r:id="rId22"/>
    <p:sldId id="2147196615" r:id="rId23"/>
    <p:sldId id="2147196638" r:id="rId24"/>
    <p:sldId id="2147196616" r:id="rId25"/>
    <p:sldId id="2147196636" r:id="rId26"/>
    <p:sldId id="2147196641" r:id="rId27"/>
    <p:sldId id="2147196643" r:id="rId28"/>
    <p:sldId id="2147196645" r:id="rId29"/>
    <p:sldId id="2147196625" r:id="rId30"/>
    <p:sldId id="2147196651" r:id="rId31"/>
    <p:sldId id="2147196652" r:id="rId32"/>
    <p:sldId id="2147196653" r:id="rId33"/>
    <p:sldId id="2147196626" r:id="rId34"/>
    <p:sldId id="2147196654" r:id="rId35"/>
    <p:sldId id="2147196617" r:id="rId36"/>
    <p:sldId id="2147196655" r:id="rId37"/>
    <p:sldId id="2147196656" r:id="rId38"/>
    <p:sldId id="2147196657" r:id="rId39"/>
    <p:sldId id="2147196622" r:id="rId40"/>
    <p:sldId id="2147196623" r:id="rId41"/>
    <p:sldId id="2147196624" r:id="rId42"/>
    <p:sldId id="2147196618" r:id="rId43"/>
    <p:sldId id="2147196620" r:id="rId44"/>
    <p:sldId id="2147196627" r:id="rId45"/>
    <p:sldId id="2147196646" r:id="rId46"/>
    <p:sldId id="2147196648" r:id="rId47"/>
    <p:sldId id="2147196650" r:id="rId48"/>
    <p:sldId id="2147196649" r:id="rId49"/>
    <p:sldId id="774" r:id="rId50"/>
    <p:sldId id="1029" r:id="rId51"/>
    <p:sldId id="1048" r:id="rId52"/>
    <p:sldId id="2147196630" r:id="rId53"/>
    <p:sldId id="1061" r:id="rId54"/>
    <p:sldId id="1081" r:id="rId55"/>
    <p:sldId id="1083" r:id="rId56"/>
    <p:sldId id="1076" r:id="rId57"/>
    <p:sldId id="2147196631" r:id="rId58"/>
    <p:sldId id="2147196632" r:id="rId59"/>
    <p:sldId id="2147196633" r:id="rId60"/>
    <p:sldId id="2147196635" r:id="rId61"/>
    <p:sldId id="214719663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59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78117-36DF-5969-9039-97E806191961}" name="Anna Plodowski" initials="AP" userId="S::Anna.Plodowski@RSSB.CO.UK::6ed79830-603a-4aef-9826-a126fde59419" providerId="AD"/>
  <p188:author id="{DB37C021-CBA8-39E6-56DF-C94510434A4C}" name="Wayne Murphy" initials="WM" userId="S::Wayne.Murphy@RSSB.CO.UK::45211b58-5c40-4621-afe1-584f547e3c19" providerId="AD"/>
  <p188:author id="{7B25D4B0-AD0C-5BDE-0DC5-83188F01D97F}" name="Maryann Cox" initials="MC" userId="S::Maryann.Cox@RSSB.CO.UK::cc0568d0-faa5-4300-b4d0-bb0b5ddb804c" providerId="AD"/>
  <p188:author id="{F4F333CE-E8EC-8435-0312-97869DEB09B2}" name="Sarah Shooter" initials="SS" userId="S::sarah.shooter@rssb.co.uk::80f645bc-a526-4193-b675-0e613b583355" providerId="AD"/>
  <p188:author id="{A9AD35CF-59FA-68D4-7117-6551B9593557}" name="Maryann Cox" initials="MC" userId="S::maryann.cox@rssb.co.uk::cc0568d0-faa5-4300-b4d0-bb0b5ddb804c" providerId="AD"/>
  <p188:author id="{2327E7FA-62B0-22AF-1882-1420A00736DA}" name="Wayne Murphy" initials="WM" userId="S::wayne.murphy@rssb.co.uk::45211b58-5c40-4621-afe1-584f547e3c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2" clrIdx="0">
    <p:extLst>
      <p:ext uri="{19B8F6BF-5375-455C-9EA6-DF929625EA0E}">
        <p15:presenceInfo xmlns:p15="http://schemas.microsoft.com/office/powerpoint/2012/main" userId="S::Wayne.Murphy@RSSB.CO.UK::45211b58-5c40-4621-afe1-584f547e3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94F"/>
    <a:srgbClr val="4F13E0"/>
    <a:srgbClr val="CD6241"/>
    <a:srgbClr val="10B6BD"/>
    <a:srgbClr val="290975"/>
    <a:srgbClr val="295634"/>
    <a:srgbClr val="2A0979"/>
    <a:srgbClr val="2D6BCE"/>
    <a:srgbClr val="1B864B"/>
    <a:srgbClr val="3C1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5" d="100"/>
          <a:sy n="65" d="100"/>
        </p:scale>
        <p:origin x="912" y="78"/>
      </p:cViewPr>
      <p:guideLst>
        <p:guide pos="3840"/>
        <p:guide orient="horz" pos="5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31769-03CB-4D5E-B296-6FE510D2821E}" type="datetimeFigureOut">
              <a:rPr lang="en-GB" smtClean="0"/>
              <a:t>13/11/2024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D6BB7-506D-45A6-8446-F683DEB7DF1F}" type="slidenum">
              <a:rPr lang="en-GB" smtClean="0"/>
              <a:t>‹#›</a:t>
            </a:fld>
            <a:endParaRPr lang="en-GB"/>
          </a:p>
        </p:txBody>
      </p:sp>
    </p:spTree>
    <p:extLst>
      <p:ext uri="{BB962C8B-B14F-4D97-AF65-F5344CB8AC3E}">
        <p14:creationId xmlns:p14="http://schemas.microsoft.com/office/powerpoint/2010/main" val="30861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65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21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93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11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997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30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668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518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07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55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588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31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463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18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722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589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429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405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708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270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42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350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407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980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766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328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13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57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175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569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848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25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134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3641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516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232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3257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330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943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2866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800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741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1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6516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1589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5958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2262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31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1744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86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72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19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27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88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13/11/2024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86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13/11/2024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50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13/11/2024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512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016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580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6717323" y="1689832"/>
            <a:ext cx="4947138"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6717323" y="3150332"/>
            <a:ext cx="4947138"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9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13/11/2024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23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13/11/2024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78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13/11/2024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820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13/11/2024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585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13/11/2024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702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0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13/11/2024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288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13/11/2024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42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13/11/2024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a:solidFill>
                <a:prstClr val="black">
                  <a:tint val="75000"/>
                </a:prstClr>
              </a:solidFill>
            </a:endParaRPr>
          </a:p>
        </p:txBody>
      </p:sp>
      <p:sp>
        <p:nvSpPr>
          <p:cNvPr id="8" name="TextBox 7">
            <a:extLst>
              <a:ext uri="{FF2B5EF4-FFF2-40B4-BE49-F238E27FC236}">
                <a16:creationId xmlns:a16="http://schemas.microsoft.com/office/drawing/2014/main" id="{C3EE07C4-0ECE-2B71-AA35-AF335A42E3EC}"/>
              </a:ext>
            </a:extLst>
          </p:cNvPr>
          <p:cNvSpPr txBox="1"/>
          <p:nvPr>
            <p:extLst>
              <p:ext uri="{1162E1C5-73C7-4A58-AE30-91384D911F3F}">
                <p184:classification xmlns:p184="http://schemas.microsoft.com/office/powerpoint/2018/4/main" val="hdr"/>
              </p:ext>
            </p:extLst>
          </p:nvPr>
        </p:nvSpPr>
        <p:spPr>
          <a:xfrm>
            <a:off x="5865813" y="1905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118271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7220-2DD3-1D1C-1540-FC8F42DC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A6292A2B-7DDC-6FB8-A932-A9DF4D4E2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F2CA-B8B7-1648-A0C4-6D39A5ED6BC8}" type="slidenum">
              <a:rPr lang="en-GB" smtClean="0"/>
              <a:t>‹#›</a:t>
            </a:fld>
            <a:endParaRPr lang="en-GB"/>
          </a:p>
        </p:txBody>
      </p:sp>
      <p:sp>
        <p:nvSpPr>
          <p:cNvPr id="9" name="Footer Placeholder 8">
            <a:extLst>
              <a:ext uri="{FF2B5EF4-FFF2-40B4-BE49-F238E27FC236}">
                <a16:creationId xmlns:a16="http://schemas.microsoft.com/office/drawing/2014/main" id="{E4E3D11E-5D0C-86BD-64ED-21BEF5A37FC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10" name="Text Placeholder 9">
            <a:extLst>
              <a:ext uri="{FF2B5EF4-FFF2-40B4-BE49-F238E27FC236}">
                <a16:creationId xmlns:a16="http://schemas.microsoft.com/office/drawing/2014/main" id="{DE4D061F-1791-7EF7-FFA8-8772C0B4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Box 3">
            <a:extLst>
              <a:ext uri="{FF2B5EF4-FFF2-40B4-BE49-F238E27FC236}">
                <a16:creationId xmlns:a16="http://schemas.microsoft.com/office/drawing/2014/main" id="{7E041622-C2C2-D95D-C324-3DFCFA5716A5}"/>
              </a:ext>
            </a:extLst>
          </p:cNvPr>
          <p:cNvSpPr txBox="1"/>
          <p:nvPr>
            <p:extLst>
              <p:ext uri="{1162E1C5-73C7-4A58-AE30-91384D911F3F}">
                <p184:classification xmlns:p184="http://schemas.microsoft.com/office/powerpoint/2018/4/main" val="hdr"/>
              </p:ext>
            </p:extLst>
          </p:nvPr>
        </p:nvSpPr>
        <p:spPr>
          <a:xfrm>
            <a:off x="5865813" y="1905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5252868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dt="0"/>
  <p:txStyles>
    <p:title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slide" Target="slide6.xml"/><Relationship Id="rId12"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hyperlink" Target="https://www.rssb.co.uk/standards-catalogue/CatalogueItem/ris-0735-ccs-iss-1-1" TargetMode="Externa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7.xml"/><Relationship Id="rId18" Type="http://schemas.openxmlformats.org/officeDocument/2006/relationships/slide" Target="slide39.xml"/><Relationship Id="rId26" Type="http://schemas.openxmlformats.org/officeDocument/2006/relationships/slide" Target="slide42.xml"/><Relationship Id="rId3" Type="http://schemas.openxmlformats.org/officeDocument/2006/relationships/image" Target="../media/image12.png"/><Relationship Id="rId21" Type="http://schemas.openxmlformats.org/officeDocument/2006/relationships/slide" Target="slide21.xml"/><Relationship Id="rId7" Type="http://schemas.openxmlformats.org/officeDocument/2006/relationships/slide" Target="slide15.xml"/><Relationship Id="rId12" Type="http://schemas.openxmlformats.org/officeDocument/2006/relationships/slide" Target="slide31.xml"/><Relationship Id="rId17" Type="http://schemas.openxmlformats.org/officeDocument/2006/relationships/slide" Target="slide36.xml"/><Relationship Id="rId25" Type="http://schemas.openxmlformats.org/officeDocument/2006/relationships/slide" Target="slide40.xml"/><Relationship Id="rId2" Type="http://schemas.openxmlformats.org/officeDocument/2006/relationships/notesSlide" Target="../notesSlides/notesSlide10.xml"/><Relationship Id="rId16" Type="http://schemas.openxmlformats.org/officeDocument/2006/relationships/slide" Target="slide35.xml"/><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25.xml"/><Relationship Id="rId24" Type="http://schemas.openxmlformats.org/officeDocument/2006/relationships/image" Target="../media/image7.png"/><Relationship Id="rId5" Type="http://schemas.openxmlformats.org/officeDocument/2006/relationships/image" Target="../media/image5.png"/><Relationship Id="rId15" Type="http://schemas.openxmlformats.org/officeDocument/2006/relationships/slide" Target="slide30.xml"/><Relationship Id="rId23" Type="http://schemas.openxmlformats.org/officeDocument/2006/relationships/slide" Target="slide24.xml"/><Relationship Id="rId28" Type="http://schemas.openxmlformats.org/officeDocument/2006/relationships/slide" Target="slide29.xml"/><Relationship Id="rId10" Type="http://schemas.openxmlformats.org/officeDocument/2006/relationships/slide" Target="slide20.xml"/><Relationship Id="rId19" Type="http://schemas.openxmlformats.org/officeDocument/2006/relationships/slide" Target="slide41.xml"/><Relationship Id="rId4" Type="http://schemas.openxmlformats.org/officeDocument/2006/relationships/slide" Target="slide2.xml"/><Relationship Id="rId9" Type="http://schemas.openxmlformats.org/officeDocument/2006/relationships/slide" Target="slide18.xml"/><Relationship Id="rId14" Type="http://schemas.openxmlformats.org/officeDocument/2006/relationships/slide" Target="slide38.xml"/><Relationship Id="rId22" Type="http://schemas.openxmlformats.org/officeDocument/2006/relationships/slide" Target="slide23.xml"/><Relationship Id="rId27" Type="http://schemas.openxmlformats.org/officeDocument/2006/relationships/slide" Target="slide27.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hyperlink" Target="https://www.rssb.co.uk/standards-catalogue/CatalogueItem/ris-3771-tom-iss-1" TargetMode="Externa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slide" Target="slide2.xml"/><Relationship Id="rId4" Type="http://schemas.openxmlformats.org/officeDocument/2006/relationships/hyperlink" Target="https://www.rssb.co.uk/standards-catalogue/CatalogueItem/tn3300-iss-1" TargetMode="Externa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3.png"/><Relationship Id="rId3" Type="http://schemas.openxmlformats.org/officeDocument/2006/relationships/slide" Target="slide17.xml"/><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13.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2.svg"/><Relationship Id="rId5" Type="http://schemas.openxmlformats.org/officeDocument/2006/relationships/hyperlink" Target="https://www.rssb.co.uk/standards-catalogue/CatalogueItem/gert8000-hb1-iss-8" TargetMode="External"/><Relationship Id="rId15" Type="http://schemas.openxmlformats.org/officeDocument/2006/relationships/slide" Target="slide2.xml"/><Relationship Id="rId10" Type="http://schemas.openxmlformats.org/officeDocument/2006/relationships/image" Target="../media/image21.png"/><Relationship Id="rId4" Type="http://schemas.openxmlformats.org/officeDocument/2006/relationships/slide" Target="slide18.xml"/><Relationship Id="rId9" Type="http://schemas.openxmlformats.org/officeDocument/2006/relationships/image" Target="../media/image27.png"/><Relationship Id="rId1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hb1-iss-8"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rssb.co.uk/standards-catalogue/CatalogueItem/gert8000-hb6-iss-8" TargetMode="External"/><Relationship Id="rId7" Type="http://schemas.openxmlformats.org/officeDocument/2006/relationships/image" Target="../media/image27.png"/><Relationship Id="rId12"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3" Type="http://schemas.openxmlformats.org/officeDocument/2006/relationships/hyperlink" Target="https://www.rssb.co.uk/standards-catalogue/CatalogueItem/gert8000-hb7-iss-9" TargetMode="External"/><Relationship Id="rId7" Type="http://schemas.openxmlformats.org/officeDocument/2006/relationships/image" Target="../media/image27.png"/><Relationship Id="rId12"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4.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 Id="rId1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hb7-iss-9"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49.xml"/><Relationship Id="rId4" Type="http://schemas.openxmlformats.org/officeDocument/2006/relationships/slide" Target="slide4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hb8-iss-10"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3" Type="http://schemas.openxmlformats.org/officeDocument/2006/relationships/hyperlink" Target="https://www.rssb.co.uk/standards-catalogue/CatalogueItem/gert8000-hb11-iss-11" TargetMode="External"/><Relationship Id="rId7" Type="http://schemas.openxmlformats.org/officeDocument/2006/relationships/image" Target="../media/image27.png"/><Relationship Id="rId12"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6.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 Id="rId1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hb11-iss-11"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rssb.co.uk/standards-catalogue/CatalogueItem/gert8000-hb12-iss-10" TargetMode="External"/><Relationship Id="rId7" Type="http://schemas.openxmlformats.org/officeDocument/2006/relationships/image" Target="../media/image27.png"/><Relationship Id="rId12"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hb15-iss-7"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3" Type="http://schemas.openxmlformats.org/officeDocument/2006/relationships/hyperlink" Target="https://www.rssb.co.uk/standards-catalogue/CatalogueItem/gert8000-ts1-iss-18" TargetMode="External"/><Relationship Id="rId7" Type="http://schemas.openxmlformats.org/officeDocument/2006/relationships/image" Target="../media/image27.png"/><Relationship Id="rId12"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8.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 Id="rId1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s1-iss-18"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3" Type="http://schemas.openxmlformats.org/officeDocument/2006/relationships/hyperlink" Target="https://www.rssb.co.uk/standards-catalogue/CatalogueItem/gert8000-ts9-iss-5" TargetMode="External"/><Relationship Id="rId7" Type="http://schemas.openxmlformats.org/officeDocument/2006/relationships/image" Target="../media/image27.png"/><Relationship Id="rId12"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9.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 Id="rId1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s9-iss-5"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s11-iss-7"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0.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5.png"/><Relationship Id="rId18" Type="http://schemas.openxmlformats.org/officeDocument/2006/relationships/image" Target="../media/image17.png"/><Relationship Id="rId3" Type="http://schemas.openxmlformats.org/officeDocument/2006/relationships/slide" Target="slide45.xml"/><Relationship Id="rId7" Type="http://schemas.openxmlformats.org/officeDocument/2006/relationships/image" Target="../media/image11.png"/><Relationship Id="rId12" Type="http://schemas.openxmlformats.org/officeDocument/2006/relationships/slide" Target="slide5.xml"/><Relationship Id="rId17" Type="http://schemas.openxmlformats.org/officeDocument/2006/relationships/slide" Target="slide4.xml"/><Relationship Id="rId2" Type="http://schemas.openxmlformats.org/officeDocument/2006/relationships/notesSlide" Target="../notesSlides/notesSlide2.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slide" Target="slide7.xml"/><Relationship Id="rId15" Type="http://schemas.openxmlformats.org/officeDocument/2006/relationships/slide" Target="slide2.xml"/><Relationship Id="rId10" Type="http://schemas.openxmlformats.org/officeDocument/2006/relationships/image" Target="../media/image13.png"/><Relationship Id="rId19"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9.png"/><Relationship Id="rId12"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otm-iss-12"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7.png"/><Relationship Id="rId3" Type="http://schemas.openxmlformats.org/officeDocument/2006/relationships/slide" Target="slide13.xml"/><Relationship Id="rId7" Type="http://schemas.openxmlformats.org/officeDocument/2006/relationships/image" Target="../media/image19.png"/><Relationship Id="rId12"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5.png"/><Relationship Id="rId10" Type="http://schemas.openxmlformats.org/officeDocument/2006/relationships/image" Target="../media/image22.svg"/><Relationship Id="rId4" Type="http://schemas.openxmlformats.org/officeDocument/2006/relationships/hyperlink" Target="https://www.rssb.co.uk/standards-catalogue/CatalogueItem/gert8000-tw1-iss-20" TargetMode="External"/><Relationship Id="rId9" Type="http://schemas.openxmlformats.org/officeDocument/2006/relationships/image" Target="../media/image21.png"/><Relationship Id="rId14"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9.png"/><Relationship Id="rId12"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tw5-iss-13"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9.png"/><Relationship Id="rId12"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tw7-iss-10"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9.png"/><Relationship Id="rId12"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tw8-iss-10"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sp-iss-7"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6.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hyperlink" Target="https://www.rssb.co.uk/standards-catalogue/CatalogueItem/gert8000-tw1-iss-20" TargetMode="External"/><Relationship Id="rId7" Type="http://schemas.openxmlformats.org/officeDocument/2006/relationships/image" Target="../media/image19.png"/><Relationship Id="rId12"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ss2-iss-7"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rssb.co.uk/standards-catalogue/CatalogueItem/gcgn5612-iss-2-1"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notesSlide" Target="../notesSlides/notesSlide38.xml"/><Relationship Id="rId7" Type="http://schemas.openxmlformats.org/officeDocument/2006/relationships/image" Target="../media/image19.png"/><Relationship Id="rId12"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gert8000-s5-iss-12"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3" Type="http://schemas.openxmlformats.org/officeDocument/2006/relationships/notesSlide" Target="../notesSlides/notesSlide39.xml"/><Relationship Id="rId7" Type="http://schemas.openxmlformats.org/officeDocument/2006/relationships/image" Target="../media/image19.png"/><Relationship Id="rId12"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22.svg"/><Relationship Id="rId4" Type="http://schemas.openxmlformats.org/officeDocument/2006/relationships/hyperlink" Target="https://www.rssb.co.uk/standards-catalogue/CatalogueItem/rs521-iss-7" TargetMode="External"/><Relationship Id="rId9" Type="http://schemas.openxmlformats.org/officeDocument/2006/relationships/image" Target="../media/image21.png"/><Relationship Id="rId1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slide" Target="slide2.xml"/><Relationship Id="rId3" Type="http://schemas.openxmlformats.org/officeDocument/2006/relationships/hyperlink" Target="https://www.rssb.co.uk/standards-catalogue/CatalogueItem/gert8000-t3-iss-12" TargetMode="External"/><Relationship Id="rId7" Type="http://schemas.openxmlformats.org/officeDocument/2006/relationships/image" Target="../media/image27.png"/><Relationship Id="rId12"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 Id="rId1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3-iss-12"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png"/><Relationship Id="rId3" Type="http://schemas.openxmlformats.org/officeDocument/2006/relationships/hyperlink" Target="https://www.rssb.co.uk/standards-catalogue/CatalogueItem/gert8000-t3-iss-12" TargetMode="External"/><Relationship Id="rId7" Type="http://schemas.openxmlformats.org/officeDocument/2006/relationships/image" Target="../media/image27.png"/><Relationship Id="rId12"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22.svg"/></Relationships>
</file>

<file path=ppt/slides/_rels/slide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1.png"/><Relationship Id="rId7" Type="http://schemas.openxmlformats.org/officeDocument/2006/relationships/hyperlink" Target="https://www.rssb.co.uk/standards-catalogue/CatalogueItem/cop0034-iss-2"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www.rssb.co.uk/standards-catalogue/CatalogueItem/cop0131-iss-2" TargetMode="External"/><Relationship Id="rId4" Type="http://schemas.openxmlformats.org/officeDocument/2006/relationships/slide" Target="slide2.xml"/><Relationship Id="rId9" Type="http://schemas.openxmlformats.org/officeDocument/2006/relationships/hyperlink" Target="https://www.rssb.co.uk/standards-catalogue/CatalogueItem/cop0035-iss-3"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rssb.co.uk/-/media/Project/RSSB/RssbWebsite/Documents/Registered/Deviations/2024/06/25/07/12/24-007-DEV.pdf" TargetMode="External"/><Relationship Id="rId3" Type="http://schemas.openxmlformats.org/officeDocument/2006/relationships/slide" Target="slide2.xml"/><Relationship Id="rId7" Type="http://schemas.openxmlformats.org/officeDocument/2006/relationships/hyperlink" Target="https://www.rssb.co.uk/-/media/Project/RSSB/RssbWebsite/Documents/Registered/Deviations/2023/07/27/12/49/23-023-DEV.pdf" TargetMode="External"/><Relationship Id="rId12" Type="http://schemas.openxmlformats.org/officeDocument/2006/relationships/hyperlink" Target="https://www.rssb.co.uk/-/media/Project/RSSB/RssbWebsite/Documents/Registered/Deviations/2024/07/19/12/46/24-014-DEV.pdf"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s://www.rssb.co.uk/-/media/Project/RSSB/RssbWebsite/Documents/Registered/Deviations/2024/06/25/07/12/24-019-DEV.pdf" TargetMode="External"/><Relationship Id="rId5" Type="http://schemas.openxmlformats.org/officeDocument/2006/relationships/hyperlink" Target="https://www.rssb.co.uk/-/media/Project/RSSB/RssbWebsite/Documents/Registered/Deviations/2024/06/25/07/12/23-025-DEV.pdf" TargetMode="External"/><Relationship Id="rId10" Type="http://schemas.openxmlformats.org/officeDocument/2006/relationships/hyperlink" Target="https://www.rssb.co.uk/-/media/Project/RSSB/RssbWebsite/Documents/Registered/Deviations/2024/06/18/12/51/24-011-DEV.pdf" TargetMode="External"/><Relationship Id="rId4" Type="http://schemas.openxmlformats.org/officeDocument/2006/relationships/image" Target="../media/image5.png"/><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xml"/><Relationship Id="rId7"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5.png"/><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5.png"/><Relationship Id="rId3" Type="http://schemas.openxmlformats.org/officeDocument/2006/relationships/hyperlink" Target="https://www.rssb.co.uk/standards-catalogue/CatalogueItem/gmgn2694-iss-1" TargetMode="External"/><Relationship Id="rId7" Type="http://schemas.openxmlformats.org/officeDocument/2006/relationships/image" Target="../media/image20.png"/><Relationship Id="rId12" Type="http://schemas.openxmlformats.org/officeDocument/2006/relationships/image" Target="../media/image24.svg"/><Relationship Id="rId17" Type="http://schemas.openxmlformats.org/officeDocument/2006/relationships/image" Target="../media/image5.png"/><Relationship Id="rId2" Type="http://schemas.openxmlformats.org/officeDocument/2006/relationships/notesSlide" Target="../notesSlides/notesSlide4.xml"/><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6.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4.png"/><Relationship Id="rId9" Type="http://schemas.openxmlformats.org/officeDocument/2006/relationships/image" Target="../media/image21.png"/><Relationship Id="rId1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0.xml"/><Relationship Id="rId5" Type="http://schemas.openxmlformats.org/officeDocument/2006/relationships/image" Target="../media/image6.png"/><Relationship Id="rId10" Type="http://schemas.openxmlformats.org/officeDocument/2006/relationships/slide" Target="slide9.xml"/><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slide" Target="slide6.xml"/><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hyperlink" Target="https://www.rssb.co.uk/standards-catalogue/CatalogueItem/ris-0733-ccs-iss-1-1" TargetMode="External"/><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slide" Target="slide6.xml"/><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hyperlink" Target="https://www.rssb.co.uk/standards-catalogue/CatalogueItem/ris-0734-ccs-iss-2-1" TargetMode="Externa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1EA42-44B4-4698-AA6E-0AD5FE99DAC1}"/>
              </a:ext>
            </a:extLst>
          </p:cNvPr>
          <p:cNvSpPr>
            <a:spLocks noGrp="1"/>
          </p:cNvSpPr>
          <p:nvPr>
            <p:ph type="title"/>
          </p:nvPr>
        </p:nvSpPr>
        <p:spPr>
          <a:xfrm>
            <a:off x="7134265" y="1041653"/>
            <a:ext cx="5474678" cy="1325563"/>
          </a:xfrm>
        </p:spPr>
        <p:txBody>
          <a:bodyPr>
            <a:noAutofit/>
          </a:bodyPr>
          <a:lstStyle/>
          <a:p>
            <a:pPr>
              <a:lnSpc>
                <a:spcPct val="100000"/>
              </a:lnSpc>
            </a:pPr>
            <a:r>
              <a:rPr lang="en-GB" sz="2600">
                <a:solidFill>
                  <a:srgbClr val="FFFFFF"/>
                </a:solidFill>
                <a:latin typeface="Bahnschrift"/>
                <a:ea typeface="Calibri"/>
                <a:cs typeface="Calibri"/>
              </a:rPr>
              <a:t>Changes to standards </a:t>
            </a:r>
            <a:br>
              <a:rPr lang="en-GB" sz="2600">
                <a:solidFill>
                  <a:srgbClr val="FFFFFF"/>
                </a:solidFill>
                <a:latin typeface="Bahnschrift"/>
                <a:ea typeface="Calibri"/>
                <a:cs typeface="Calibri"/>
              </a:rPr>
            </a:br>
            <a:r>
              <a:rPr lang="en-GB" sz="2600">
                <a:solidFill>
                  <a:srgbClr val="FFFFFF"/>
                </a:solidFill>
                <a:latin typeface="Bahnschrift"/>
                <a:ea typeface="Calibri"/>
                <a:cs typeface="Calibri"/>
              </a:rPr>
              <a:t>September 2024 </a:t>
            </a:r>
            <a:br>
              <a:rPr lang="en-GB" sz="2600">
                <a:solidFill>
                  <a:srgbClr val="FFFFFF"/>
                </a:solidFill>
                <a:latin typeface="Bahnschrift"/>
                <a:ea typeface="Calibri"/>
                <a:cs typeface="Calibri"/>
              </a:rPr>
            </a:br>
            <a:r>
              <a:rPr lang="en-GB" sz="2600">
                <a:solidFill>
                  <a:srgbClr val="FFFFFF"/>
                </a:solidFill>
                <a:latin typeface="Bahnschrift"/>
                <a:ea typeface="Calibri"/>
                <a:cs typeface="Calibri"/>
              </a:rPr>
              <a:t>Interactive briefing</a:t>
            </a:r>
            <a:endParaRPr lang="en-GB" sz="2600">
              <a:latin typeface="Bahnschrift"/>
            </a:endParaRPr>
          </a:p>
        </p:txBody>
      </p:sp>
      <p:sp>
        <p:nvSpPr>
          <p:cNvPr id="5" name="Content Placeholder 4">
            <a:extLst>
              <a:ext uri="{FF2B5EF4-FFF2-40B4-BE49-F238E27FC236}">
                <a16:creationId xmlns:a16="http://schemas.microsoft.com/office/drawing/2014/main" id="{F2899E64-C78E-4A07-BFF2-82F152B34DC4}"/>
              </a:ext>
            </a:extLst>
          </p:cNvPr>
          <p:cNvSpPr>
            <a:spLocks noGrp="1"/>
          </p:cNvSpPr>
          <p:nvPr>
            <p:ph idx="1"/>
          </p:nvPr>
        </p:nvSpPr>
        <p:spPr>
          <a:xfrm>
            <a:off x="6598826" y="2511232"/>
            <a:ext cx="5557284" cy="2557110"/>
          </a:xfrm>
        </p:spPr>
        <p:txBody>
          <a:bodyPr vert="horz" lIns="91440" tIns="45720" rIns="91440" bIns="45720" rtlCol="0" anchor="t">
            <a:noAutofit/>
          </a:bodyPr>
          <a:lstStyle/>
          <a:p>
            <a:pPr indent="542925">
              <a:lnSpc>
                <a:spcPct val="100000"/>
              </a:lnSpc>
              <a:spcBef>
                <a:spcPts val="400"/>
              </a:spcBef>
              <a:spcAft>
                <a:spcPts val="400"/>
              </a:spcAft>
            </a:pPr>
            <a:r>
              <a:rPr lang="en-GB" sz="1800"/>
              <a:t>Navigate using the arrows buttons</a:t>
            </a:r>
          </a:p>
          <a:p>
            <a:pPr indent="542925">
              <a:lnSpc>
                <a:spcPct val="100000"/>
              </a:lnSpc>
              <a:spcBef>
                <a:spcPts val="400"/>
              </a:spcBef>
              <a:spcAft>
                <a:spcPts val="400"/>
              </a:spcAft>
            </a:pPr>
            <a:endParaRPr lang="en-GB" sz="1800"/>
          </a:p>
          <a:p>
            <a:pPr indent="542925">
              <a:lnSpc>
                <a:spcPct val="100000"/>
              </a:lnSpc>
              <a:spcBef>
                <a:spcPts val="400"/>
              </a:spcBef>
              <a:spcAft>
                <a:spcPts val="400"/>
              </a:spcAft>
            </a:pPr>
            <a:r>
              <a:rPr lang="en-GB" sz="1800"/>
              <a:t>Return to main menu by clicking the home icon</a:t>
            </a:r>
          </a:p>
          <a:p>
            <a:pPr indent="542925">
              <a:lnSpc>
                <a:spcPct val="100000"/>
              </a:lnSpc>
              <a:spcBef>
                <a:spcPts val="400"/>
              </a:spcBef>
              <a:spcAft>
                <a:spcPts val="400"/>
              </a:spcAft>
            </a:pPr>
            <a:endParaRPr lang="en-GB" sz="1800">
              <a:ea typeface="Calibri"/>
              <a:cs typeface="Calibri"/>
            </a:endParaRPr>
          </a:p>
          <a:p>
            <a:pPr indent="542925">
              <a:lnSpc>
                <a:spcPct val="100000"/>
              </a:lnSpc>
              <a:spcBef>
                <a:spcPts val="400"/>
              </a:spcBef>
              <a:spcAft>
                <a:spcPts val="400"/>
              </a:spcAft>
            </a:pPr>
            <a:r>
              <a:rPr lang="en-GB" sz="1800"/>
              <a:t>This icon links to online content </a:t>
            </a:r>
            <a:endParaRPr lang="en-GB" sz="1800">
              <a:ea typeface="Calibri"/>
              <a:cs typeface="Calibri"/>
            </a:endParaRPr>
          </a:p>
          <a:p>
            <a:pPr indent="542925">
              <a:lnSpc>
                <a:spcPct val="100000"/>
              </a:lnSpc>
              <a:spcBef>
                <a:spcPts val="400"/>
              </a:spcBef>
              <a:spcAft>
                <a:spcPts val="400"/>
              </a:spcAft>
            </a:pPr>
            <a:endParaRPr lang="en-GB" sz="1800"/>
          </a:p>
          <a:p>
            <a:pPr indent="542925">
              <a:lnSpc>
                <a:spcPct val="100000"/>
              </a:lnSpc>
              <a:spcBef>
                <a:spcPts val="400"/>
              </a:spcBef>
              <a:spcAft>
                <a:spcPts val="400"/>
              </a:spcAft>
            </a:pPr>
            <a:r>
              <a:rPr lang="en-GB" sz="1800"/>
              <a:t>Click this icon to exit the presentation</a:t>
            </a:r>
            <a:br>
              <a:rPr lang="en-GB" sz="1800"/>
            </a:br>
            <a:endParaRPr lang="en-GB" sz="1800"/>
          </a:p>
          <a:p>
            <a:pPr indent="542925">
              <a:lnSpc>
                <a:spcPct val="100000"/>
              </a:lnSpc>
              <a:spcBef>
                <a:spcPts val="400"/>
              </a:spcBef>
              <a:spcAft>
                <a:spcPts val="400"/>
              </a:spcAft>
            </a:pPr>
            <a:r>
              <a:rPr lang="en-GB" sz="1800"/>
              <a:t>This icon will be displayed when slide have audio </a:t>
            </a:r>
          </a:p>
          <a:p>
            <a:pPr indent="542925">
              <a:lnSpc>
                <a:spcPct val="100000"/>
              </a:lnSpc>
              <a:spcBef>
                <a:spcPts val="400"/>
              </a:spcBef>
              <a:spcAft>
                <a:spcPts val="400"/>
              </a:spcAft>
            </a:pPr>
            <a:endParaRPr lang="en-GB" sz="1800">
              <a:ea typeface="Calibri"/>
              <a:cs typeface="Calibri"/>
            </a:endParaRPr>
          </a:p>
          <a:p>
            <a:pPr>
              <a:lnSpc>
                <a:spcPct val="100000"/>
              </a:lnSpc>
              <a:spcBef>
                <a:spcPts val="600"/>
              </a:spcBef>
              <a:spcAft>
                <a:spcPts val="600"/>
              </a:spcAft>
            </a:pPr>
            <a:r>
              <a:rPr lang="en-GB" sz="2000">
                <a:solidFill>
                  <a:srgbClr val="C00000"/>
                </a:solidFill>
                <a:ea typeface="Calibri"/>
                <a:cs typeface="Calibri"/>
              </a:rPr>
              <a:t>View in slideshow mode for live links</a:t>
            </a:r>
            <a:endParaRPr lang="en-GB">
              <a:solidFill>
                <a:srgbClr val="C00000"/>
              </a:solidFill>
              <a:ea typeface="Calibri"/>
              <a:cs typeface="Calibri"/>
            </a:endParaRPr>
          </a:p>
        </p:txBody>
      </p:sp>
      <p:pic>
        <p:nvPicPr>
          <p:cNvPr id="7" name="Picture 6">
            <a:extLst>
              <a:ext uri="{FF2B5EF4-FFF2-40B4-BE49-F238E27FC236}">
                <a16:creationId xmlns:a16="http://schemas.microsoft.com/office/drawing/2014/main" id="{9D061E04-36C9-4AAF-BBDF-D9D5FDE84CE3}"/>
              </a:ext>
            </a:extLst>
          </p:cNvPr>
          <p:cNvPicPr>
            <a:picLocks noChangeAspect="1"/>
          </p:cNvPicPr>
          <p:nvPr/>
        </p:nvPicPr>
        <p:blipFill>
          <a:blip r:embed="rId2"/>
          <a:stretch>
            <a:fillRect/>
          </a:stretch>
        </p:blipFill>
        <p:spPr>
          <a:xfrm>
            <a:off x="6520558" y="3888956"/>
            <a:ext cx="612000" cy="612000"/>
          </a:xfrm>
          <a:prstGeom prst="rect">
            <a:avLst/>
          </a:prstGeom>
        </p:spPr>
      </p:pic>
      <p:pic>
        <p:nvPicPr>
          <p:cNvPr id="8" name="Picture 7">
            <a:hlinkClick r:id="rId3" action="ppaction://hlinksldjump"/>
            <a:extLst>
              <a:ext uri="{FF2B5EF4-FFF2-40B4-BE49-F238E27FC236}">
                <a16:creationId xmlns:a16="http://schemas.microsoft.com/office/drawing/2014/main" id="{B384F224-8740-4A7C-828E-E08204A5D603}"/>
              </a:ext>
            </a:extLst>
          </p:cNvPr>
          <p:cNvPicPr>
            <a:picLocks noChangeAspect="1"/>
          </p:cNvPicPr>
          <p:nvPr/>
        </p:nvPicPr>
        <p:blipFill>
          <a:blip r:embed="rId4"/>
          <a:stretch>
            <a:fillRect/>
          </a:stretch>
        </p:blipFill>
        <p:spPr>
          <a:xfrm>
            <a:off x="6520558" y="3145631"/>
            <a:ext cx="612000" cy="612000"/>
          </a:xfrm>
          <a:prstGeom prst="rect">
            <a:avLst/>
          </a:prstGeom>
        </p:spPr>
      </p:pic>
      <p:grpSp>
        <p:nvGrpSpPr>
          <p:cNvPr id="10" name="Group 9">
            <a:extLst>
              <a:ext uri="{FF2B5EF4-FFF2-40B4-BE49-F238E27FC236}">
                <a16:creationId xmlns:a16="http://schemas.microsoft.com/office/drawing/2014/main" id="{6DEF5109-2C8F-4539-8B1F-C07DD96BA81C}"/>
              </a:ext>
            </a:extLst>
          </p:cNvPr>
          <p:cNvGrpSpPr/>
          <p:nvPr/>
        </p:nvGrpSpPr>
        <p:grpSpPr>
          <a:xfrm>
            <a:off x="6520558" y="4621677"/>
            <a:ext cx="612000" cy="588233"/>
            <a:chOff x="11434448" y="5080893"/>
            <a:chExt cx="612000" cy="588233"/>
          </a:xfrm>
        </p:grpSpPr>
        <p:sp>
          <p:nvSpPr>
            <p:cNvPr id="2" name="Oval 1">
              <a:extLst>
                <a:ext uri="{FF2B5EF4-FFF2-40B4-BE49-F238E27FC236}">
                  <a16:creationId xmlns:a16="http://schemas.microsoft.com/office/drawing/2014/main" id="{2153456D-25C8-4F41-90C1-E95850869A3F}"/>
                </a:ext>
              </a:extLst>
            </p:cNvPr>
            <p:cNvSpPr/>
            <p:nvPr/>
          </p:nvSpPr>
          <p:spPr>
            <a:xfrm>
              <a:off x="11452448" y="508089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hlinkClick r:id="" action="ppaction://hlinkshowjump?jump=endshow"/>
              <a:extLst>
                <a:ext uri="{FF2B5EF4-FFF2-40B4-BE49-F238E27FC236}">
                  <a16:creationId xmlns:a16="http://schemas.microsoft.com/office/drawing/2014/main" id="{BD37FF8D-9702-4A2D-8C3D-C8713C419127}"/>
                </a:ext>
              </a:extLst>
            </p:cNvPr>
            <p:cNvPicPr preferRelativeResize="0">
              <a:picLocks noChangeAspect="1"/>
            </p:cNvPicPr>
            <p:nvPr/>
          </p:nvPicPr>
          <p:blipFill>
            <a:blip r:embed="rId5"/>
            <a:stretch>
              <a:fillRect/>
            </a:stretch>
          </p:blipFill>
          <p:spPr>
            <a:xfrm>
              <a:off x="11434448" y="5080893"/>
              <a:ext cx="612000" cy="588233"/>
            </a:xfrm>
            <a:prstGeom prst="rect">
              <a:avLst/>
            </a:prstGeom>
          </p:spPr>
        </p:pic>
      </p:grpSp>
      <p:pic>
        <p:nvPicPr>
          <p:cNvPr id="17" name="Picture 16">
            <a:hlinkClick r:id="" action="ppaction://hlinkshowjump?jump=nextslide"/>
            <a:extLst>
              <a:ext uri="{FF2B5EF4-FFF2-40B4-BE49-F238E27FC236}">
                <a16:creationId xmlns:a16="http://schemas.microsoft.com/office/drawing/2014/main" id="{2CAEB200-7945-48A9-D6A7-D95631DFA64D}"/>
              </a:ext>
            </a:extLst>
          </p:cNvPr>
          <p:cNvPicPr>
            <a:picLocks noChangeAspect="1"/>
          </p:cNvPicPr>
          <p:nvPr/>
        </p:nvPicPr>
        <p:blipFill>
          <a:blip r:embed="rId6"/>
          <a:stretch>
            <a:fillRect/>
          </a:stretch>
        </p:blipFill>
        <p:spPr>
          <a:xfrm>
            <a:off x="11436795" y="6248347"/>
            <a:ext cx="609653" cy="609653"/>
          </a:xfrm>
          <a:prstGeom prst="rect">
            <a:avLst/>
          </a:prstGeom>
        </p:spPr>
      </p:pic>
      <p:pic>
        <p:nvPicPr>
          <p:cNvPr id="19" name="Picture 18">
            <a:extLst>
              <a:ext uri="{FF2B5EF4-FFF2-40B4-BE49-F238E27FC236}">
                <a16:creationId xmlns:a16="http://schemas.microsoft.com/office/drawing/2014/main" id="{34A7222A-5098-74BD-5A26-1A9D8DE96DA0}"/>
              </a:ext>
            </a:extLst>
          </p:cNvPr>
          <p:cNvPicPr>
            <a:picLocks noChangeAspect="1"/>
          </p:cNvPicPr>
          <p:nvPr/>
        </p:nvPicPr>
        <p:blipFill>
          <a:blip r:embed="rId6">
            <a:alphaModFix amt="20000"/>
          </a:blip>
          <a:stretch>
            <a:fillRect/>
          </a:stretch>
        </p:blipFill>
        <p:spPr>
          <a:xfrm flipH="1">
            <a:off x="10700195" y="6248347"/>
            <a:ext cx="609653" cy="609653"/>
          </a:xfrm>
          <a:prstGeom prst="rect">
            <a:avLst/>
          </a:prstGeom>
        </p:spPr>
      </p:pic>
      <p:pic>
        <p:nvPicPr>
          <p:cNvPr id="3" name="Picture 2">
            <a:hlinkClick r:id="" action="ppaction://hlinkshowjump?jump=nextslide"/>
            <a:extLst>
              <a:ext uri="{FF2B5EF4-FFF2-40B4-BE49-F238E27FC236}">
                <a16:creationId xmlns:a16="http://schemas.microsoft.com/office/drawing/2014/main" id="{85A248C7-2EBC-0936-D8D7-47424F818D26}"/>
              </a:ext>
            </a:extLst>
          </p:cNvPr>
          <p:cNvPicPr>
            <a:picLocks noChangeAspect="1"/>
          </p:cNvPicPr>
          <p:nvPr/>
        </p:nvPicPr>
        <p:blipFill>
          <a:blip r:embed="rId6"/>
          <a:stretch>
            <a:fillRect/>
          </a:stretch>
        </p:blipFill>
        <p:spPr>
          <a:xfrm>
            <a:off x="6522905" y="2393068"/>
            <a:ext cx="609653" cy="609653"/>
          </a:xfrm>
          <a:prstGeom prst="rect">
            <a:avLst/>
          </a:prstGeom>
        </p:spPr>
      </p:pic>
      <p:pic>
        <p:nvPicPr>
          <p:cNvPr id="20" name="Picture 19">
            <a:extLst>
              <a:ext uri="{FF2B5EF4-FFF2-40B4-BE49-F238E27FC236}">
                <a16:creationId xmlns:a16="http://schemas.microsoft.com/office/drawing/2014/main" id="{9CCCFF6F-FACC-A5A5-4A78-6973454C292D}"/>
              </a:ext>
            </a:extLst>
          </p:cNvPr>
          <p:cNvPicPr>
            <a:picLocks noChangeAspect="1"/>
          </p:cNvPicPr>
          <p:nvPr/>
        </p:nvPicPr>
        <p:blipFill>
          <a:blip r:embed="rId7"/>
          <a:stretch>
            <a:fillRect/>
          </a:stretch>
        </p:blipFill>
        <p:spPr>
          <a:xfrm>
            <a:off x="6520558" y="5330631"/>
            <a:ext cx="612000" cy="612000"/>
          </a:xfrm>
          <a:prstGeom prst="rect">
            <a:avLst/>
          </a:prstGeom>
        </p:spPr>
      </p:pic>
    </p:spTree>
    <p:extLst>
      <p:ext uri="{BB962C8B-B14F-4D97-AF65-F5344CB8AC3E}">
        <p14:creationId xmlns:p14="http://schemas.microsoft.com/office/powerpoint/2010/main" val="409249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20653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RIS-0735-CCS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Issue 1.1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Signing of Temporary and Emergency Speed Restrictions </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76179" y="1426191"/>
            <a:ext cx="10035801" cy="4945469"/>
          </a:xfrm>
          <a:prstGeom prst="roundRect">
            <a:avLst>
              <a:gd name="adj" fmla="val 4382"/>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RIS-0735-CCS Issue 1.1 provides new requirements and guidance for use of acceleration indicators in conjunction with the termination of temporary speed restrictions. </a:t>
            </a:r>
            <a:r>
              <a:rPr lang="en-GB">
                <a:solidFill>
                  <a:prstClr val="black"/>
                </a:solidFill>
                <a:latin typeface="Calibri" panose="020F0502020204030204"/>
              </a:rPr>
              <a:t>A</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change has been made to </a:t>
            </a:r>
            <a:r>
              <a:rPr lang="en-GB">
                <a:solidFill>
                  <a:prstClr val="black"/>
                </a:solidFill>
                <a:latin typeface="Calibri" panose="020F0502020204030204"/>
              </a:rPr>
              <a:t>clarify</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Figure 13 for TSR warning board position at a diverging junction.</a:t>
            </a:r>
            <a:endPar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endParaRPr>
          </a:p>
          <a:p>
            <a:pPr>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Benefits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This forms part of a suite of standards </a:t>
            </a:r>
            <a:r>
              <a:rPr lang="en-GB">
                <a:solidFill>
                  <a:prstClr val="black"/>
                </a:solidFill>
                <a:latin typeface="Calibri" panose="020F0502020204030204"/>
              </a:rPr>
              <a:t>changes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a:solidFill>
                  <a:prstClr val="black"/>
                </a:solidFill>
                <a:latin typeface="Calibri" panose="020F0502020204030204"/>
              </a:rPr>
              <a:t>relating to the introduction of new</a:t>
            </a:r>
            <a:br>
              <a:rPr lang="en-GB">
                <a:solidFill>
                  <a:prstClr val="black"/>
                </a:solidFill>
                <a:latin typeface="Calibri" panose="020F0502020204030204"/>
              </a:rPr>
            </a:br>
            <a:r>
              <a:rPr lang="en-GB">
                <a:solidFill>
                  <a:prstClr val="black"/>
                </a:solidFill>
                <a:latin typeface="Calibri" panose="020F0502020204030204"/>
              </a:rPr>
              <a:t>acceleration indicators applicable to permanent speed indicators and the</a:t>
            </a:r>
            <a:br>
              <a:rPr lang="en-GB">
                <a:solidFill>
                  <a:prstClr val="black"/>
                </a:solidFill>
                <a:latin typeface="Calibri" panose="020F0502020204030204"/>
              </a:rPr>
            </a:br>
            <a:r>
              <a:rPr lang="en-GB">
                <a:solidFill>
                  <a:prstClr val="black"/>
                </a:solidFill>
                <a:latin typeface="Calibri" panose="020F0502020204030204"/>
              </a:rPr>
              <a:t>termination of temporary speed restrictions. The overall benefit of the </a:t>
            </a:r>
            <a:br>
              <a:rPr lang="en-GB">
                <a:solidFill>
                  <a:prstClr val="black"/>
                </a:solidFill>
                <a:latin typeface="Calibri" panose="020F0502020204030204"/>
              </a:rPr>
            </a:br>
            <a:r>
              <a:rPr lang="en-GB">
                <a:solidFill>
                  <a:prstClr val="black"/>
                </a:solidFill>
                <a:latin typeface="Calibri" panose="020F0502020204030204"/>
              </a:rPr>
              <a:t>change is estimated at approximately </a:t>
            </a:r>
            <a:r>
              <a:rPr lang="en-GB" b="1">
                <a:solidFill>
                  <a:srgbClr val="C00000"/>
                </a:solidFill>
                <a:latin typeface="Calibri" panose="020F0502020204030204"/>
              </a:rPr>
              <a:t>£41M over 5 years.</a:t>
            </a:r>
            <a:endParaRPr lang="en-GB">
              <a:solidFill>
                <a:prstClr val="black"/>
              </a:solidFill>
              <a:latin typeface="Calibri" panose="020F0502020204030204"/>
              <a:ea typeface="Calibri"/>
              <a:cs typeface="Calibri"/>
            </a:endParaRPr>
          </a:p>
          <a:p>
            <a:pPr>
              <a:spcAft>
                <a:spcPts val="600"/>
              </a:spcAft>
              <a:defRPr/>
            </a:pPr>
            <a:r>
              <a:rPr lang="en-GB">
                <a:solidFill>
                  <a:prstClr val="black"/>
                </a:solidFill>
                <a:latin typeface="Calibri" panose="020F0502020204030204"/>
              </a:rPr>
              <a:t>They are:</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RIS-0733-CCS Issue 1.1 Lineside Operational Signs, RIS-0734-CCS </a:t>
            </a:r>
            <a:endParaRPr lang="en-GB" b="1" spc="-50">
              <a:solidFill>
                <a:prstClr val="black"/>
              </a:solidFill>
              <a:latin typeface="Calibri" panose="020F0502020204030204"/>
            </a:endParaRPr>
          </a:p>
          <a:p>
            <a:pPr>
              <a:spcAft>
                <a:spcPts val="600"/>
              </a:spcAf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Issue 2.1 Signing of Permissible Speeds,</a:t>
            </a:r>
            <a:r>
              <a:rPr lang="en-GB">
                <a:solidFill>
                  <a:prstClr val="black"/>
                </a:solidFill>
                <a:latin typeface="Calibri" panose="020F0502020204030204"/>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RIS-0735-CCS Issue 1.1, GERT8000-SP</a:t>
            </a:r>
            <a:endParaRPr lang="en-GB" b="1" spc="-50">
              <a:solidFill>
                <a:prstClr val="black"/>
              </a:solidFill>
              <a:latin typeface="Calibri" panose="020F0502020204030204"/>
            </a:endParaRPr>
          </a:p>
          <a:p>
            <a:pPr>
              <a:spcAft>
                <a:spcPts val="600"/>
              </a:spcAf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Issue 7 Speeds, GERT8000-TW7 Issue 10 Wrong Direction Movements and </a:t>
            </a:r>
            <a:endParaRPr lang="en-GB" b="1" spc="-50">
              <a:solidFill>
                <a:prstClr val="black"/>
              </a:solidFill>
              <a:latin typeface="Calibri" panose="020F0502020204030204"/>
            </a:endParaRPr>
          </a:p>
          <a:p>
            <a:pPr>
              <a:spcAft>
                <a:spcPts val="600"/>
              </a:spcAf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RS521 Issue 7 Signals,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Handsignals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Indicators and Signs Handbook</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GB" b="1" spc="-50">
              <a:solidFill>
                <a:prstClr val="black"/>
              </a:solidFill>
              <a:latin typeface="Calibri" panose="020F0502020204030204"/>
              <a:ea typeface="Calibri"/>
              <a:cs typeface="Calibri"/>
            </a:endParaRPr>
          </a:p>
          <a:p>
            <a:pPr>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RIS-0735-CCS Issue 1.1 is for: </a:t>
            </a:r>
            <a:endParaRPr lang="en-GB" sz="1800" b="1"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Infrastructure managers </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Project entities who develop and design signalling systems </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Railway undertakings.</a:t>
            </a: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pic>
        <p:nvPicPr>
          <p:cNvPr id="27" name="Picture 26">
            <a:hlinkClick r:id="" action="ppaction://noaction"/>
            <a:extLst>
              <a:ext uri="{FF2B5EF4-FFF2-40B4-BE49-F238E27FC236}">
                <a16:creationId xmlns:a16="http://schemas.microsoft.com/office/drawing/2014/main" id="{6CEC08C8-FEB9-417F-B4EA-027F8C65F4EF}"/>
              </a:ext>
            </a:extLst>
          </p:cNvPr>
          <p:cNvPicPr>
            <a:picLocks noChangeAspect="1"/>
          </p:cNvPicPr>
          <p:nvPr/>
        </p:nvPicPr>
        <p:blipFill>
          <a:blip r:embed="rId3"/>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pic>
        <p:nvPicPr>
          <p:cNvPr id="8" name="Picture 7" descr="A red circle with white logo&#10;&#10;Description automatically generated">
            <a:hlinkClick r:id="rId7" action="ppaction://hlinksldjump"/>
            <a:extLst>
              <a:ext uri="{FF2B5EF4-FFF2-40B4-BE49-F238E27FC236}">
                <a16:creationId xmlns:a16="http://schemas.microsoft.com/office/drawing/2014/main" id="{7DD08233-A5D7-1999-927C-A5ACE69A1C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971" y="563010"/>
            <a:ext cx="776213" cy="776213"/>
          </a:xfrm>
          <a:prstGeom prst="rect">
            <a:avLst/>
          </a:prstGeom>
        </p:spPr>
      </p:pic>
      <p:sp>
        <p:nvSpPr>
          <p:cNvPr id="41" name="Title 1">
            <a:extLst>
              <a:ext uri="{FF2B5EF4-FFF2-40B4-BE49-F238E27FC236}">
                <a16:creationId xmlns:a16="http://schemas.microsoft.com/office/drawing/2014/main" id="{355E1631-76DD-3BDD-AB44-2112618736EE}"/>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grpSp>
        <p:nvGrpSpPr>
          <p:cNvPr id="45" name="Group 44">
            <a:extLst>
              <a:ext uri="{FF2B5EF4-FFF2-40B4-BE49-F238E27FC236}">
                <a16:creationId xmlns:a16="http://schemas.microsoft.com/office/drawing/2014/main" id="{7DE1E698-88F2-DD71-5CDC-3705C79A1E3E}"/>
              </a:ext>
            </a:extLst>
          </p:cNvPr>
          <p:cNvGrpSpPr/>
          <p:nvPr/>
        </p:nvGrpSpPr>
        <p:grpSpPr>
          <a:xfrm>
            <a:off x="239137" y="2983978"/>
            <a:ext cx="779880" cy="749618"/>
            <a:chOff x="245315" y="2202436"/>
            <a:chExt cx="779880" cy="749618"/>
          </a:xfrm>
        </p:grpSpPr>
        <p:sp>
          <p:nvSpPr>
            <p:cNvPr id="46" name="Rectangle: Rounded Corners 45">
              <a:extLst>
                <a:ext uri="{FF2B5EF4-FFF2-40B4-BE49-F238E27FC236}">
                  <a16:creationId xmlns:a16="http://schemas.microsoft.com/office/drawing/2014/main" id="{89A7DD6B-9CB8-C303-4197-93A5A25BF4AF}"/>
                </a:ext>
              </a:extLst>
            </p:cNvPr>
            <p:cNvSpPr/>
            <p:nvPr/>
          </p:nvSpPr>
          <p:spPr>
            <a:xfrm>
              <a:off x="271771" y="220243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64FAA404-D800-7ACB-DABF-B289798C4F3D}"/>
                </a:ext>
              </a:extLst>
            </p:cNvPr>
            <p:cNvSpPr txBox="1"/>
            <p:nvPr/>
          </p:nvSpPr>
          <p:spPr>
            <a:xfrm>
              <a:off x="245315" y="2575604"/>
              <a:ext cx="779880" cy="376450"/>
            </a:xfrm>
            <a:prstGeom prst="rect">
              <a:avLst/>
            </a:prstGeom>
            <a:noFill/>
          </p:spPr>
          <p:txBody>
            <a:bodyPr wrap="square" rtlCol="0">
              <a:sp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GB" sz="1100" b="1" i="0" u="none" strike="noStrike" kern="1200" cap="none" spc="-60" normalizeH="0" baseline="0" noProof="0">
                  <a:ln>
                    <a:noFill/>
                  </a:ln>
                  <a:solidFill>
                    <a:prstClr val="black"/>
                  </a:solidFill>
                  <a:effectLst/>
                  <a:uLnTx/>
                  <a:uFillTx/>
                  <a:latin typeface="Calibri" panose="020F0502020204030204"/>
                  <a:ea typeface="+mn-ea"/>
                  <a:cs typeface="+mn-cs"/>
                </a:rPr>
                <a:t>Project Entities</a:t>
              </a:r>
            </a:p>
          </p:txBody>
        </p:sp>
        <p:pic>
          <p:nvPicPr>
            <p:cNvPr id="48" name="Picture 47">
              <a:extLst>
                <a:ext uri="{FF2B5EF4-FFF2-40B4-BE49-F238E27FC236}">
                  <a16:creationId xmlns:a16="http://schemas.microsoft.com/office/drawing/2014/main" id="{82784EF2-2B96-4C4E-E465-2C0057D9A68D}"/>
                </a:ext>
              </a:extLst>
            </p:cNvPr>
            <p:cNvPicPr>
              <a:picLocks noChangeAspect="1"/>
            </p:cNvPicPr>
            <p:nvPr/>
          </p:nvPicPr>
          <p:blipFill>
            <a:blip r:embed="rId9"/>
            <a:stretch>
              <a:fillRect/>
            </a:stretch>
          </p:blipFill>
          <p:spPr>
            <a:xfrm>
              <a:off x="460215" y="2259130"/>
              <a:ext cx="455328" cy="455328"/>
            </a:xfrm>
            <a:prstGeom prst="rect">
              <a:avLst/>
            </a:prstGeom>
          </p:spPr>
        </p:pic>
        <p:cxnSp>
          <p:nvCxnSpPr>
            <p:cNvPr id="49" name="Straight Connector 48">
              <a:extLst>
                <a:ext uri="{FF2B5EF4-FFF2-40B4-BE49-F238E27FC236}">
                  <a16:creationId xmlns:a16="http://schemas.microsoft.com/office/drawing/2014/main" id="{AB655796-DD45-318A-EB98-2D7D8F075A50}"/>
                </a:ext>
              </a:extLst>
            </p:cNvPr>
            <p:cNvCxnSpPr>
              <a:cxnSpLocks/>
            </p:cNvCxnSpPr>
            <p:nvPr/>
          </p:nvCxnSpPr>
          <p:spPr>
            <a:xfrm>
              <a:off x="471805" y="2486794"/>
              <a:ext cx="0" cy="185164"/>
            </a:xfrm>
            <a:prstGeom prst="line">
              <a:avLst/>
            </a:prstGeom>
            <a:ln w="25400" cap="rnd">
              <a:solidFill>
                <a:schemeClr val="tx1"/>
              </a:solidFill>
              <a:round/>
            </a:ln>
            <a:effectLst/>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9FD861D2-2F99-C9B8-44EC-81E4611B2AE1}"/>
                </a:ext>
              </a:extLst>
            </p:cNvPr>
            <p:cNvGrpSpPr/>
            <p:nvPr/>
          </p:nvGrpSpPr>
          <p:grpSpPr>
            <a:xfrm>
              <a:off x="421911" y="2298015"/>
              <a:ext cx="99788" cy="259537"/>
              <a:chOff x="209550" y="2131980"/>
              <a:chExt cx="99788" cy="259537"/>
            </a:xfrm>
          </p:grpSpPr>
          <p:sp>
            <p:nvSpPr>
              <p:cNvPr id="51" name="Rectangle: Rounded Corners 50">
                <a:extLst>
                  <a:ext uri="{FF2B5EF4-FFF2-40B4-BE49-F238E27FC236}">
                    <a16:creationId xmlns:a16="http://schemas.microsoft.com/office/drawing/2014/main" id="{742FAA29-CE86-A91B-1702-6DA18B2455D4}"/>
                  </a:ext>
                </a:extLst>
              </p:cNvPr>
              <p:cNvSpPr/>
              <p:nvPr/>
            </p:nvSpPr>
            <p:spPr>
              <a:xfrm>
                <a:off x="209550" y="2131980"/>
                <a:ext cx="99788" cy="259537"/>
              </a:xfrm>
              <a:prstGeom prst="roundRect">
                <a:avLst>
                  <a:gd name="adj" fmla="val 38638"/>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E620D89C-09F0-702D-792D-9090158D7EF4}"/>
                  </a:ext>
                </a:extLst>
              </p:cNvPr>
              <p:cNvSpPr/>
              <p:nvPr/>
            </p:nvSpPr>
            <p:spPr>
              <a:xfrm>
                <a:off x="223444" y="2143825"/>
                <a:ext cx="72000" cy="7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84D363A9-3A9A-28C8-0CD5-CCA95B234E2F}"/>
                  </a:ext>
                </a:extLst>
              </p:cNvPr>
              <p:cNvSpPr/>
              <p:nvPr/>
            </p:nvSpPr>
            <p:spPr>
              <a:xfrm>
                <a:off x="223444" y="2300854"/>
                <a:ext cx="72000" cy="72000"/>
              </a:xfrm>
              <a:prstGeom prst="ellipse">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94EF095B-9FC4-78B4-8A44-E58C6953234A}"/>
                  </a:ext>
                </a:extLst>
              </p:cNvPr>
              <p:cNvSpPr/>
              <p:nvPr/>
            </p:nvSpPr>
            <p:spPr>
              <a:xfrm>
                <a:off x="223444" y="2219993"/>
                <a:ext cx="72000" cy="72000"/>
              </a:xfrm>
              <a:prstGeom prst="ellipse">
                <a:avLst/>
              </a:prstGeom>
              <a:pattFill prst="plaid">
                <a:fgClr>
                  <a:schemeClr val="tx1"/>
                </a:fgClr>
                <a:bgClr>
                  <a:schemeClr val="bg1"/>
                </a:bgClr>
              </a:patt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5" name="Group 54">
            <a:extLst>
              <a:ext uri="{FF2B5EF4-FFF2-40B4-BE49-F238E27FC236}">
                <a16:creationId xmlns:a16="http://schemas.microsoft.com/office/drawing/2014/main" id="{CA17B0D6-6E4C-BEF3-970A-768A547DC85E}"/>
              </a:ext>
            </a:extLst>
          </p:cNvPr>
          <p:cNvGrpSpPr/>
          <p:nvPr/>
        </p:nvGrpSpPr>
        <p:grpSpPr>
          <a:xfrm>
            <a:off x="279057" y="1377452"/>
            <a:ext cx="720000" cy="756754"/>
            <a:chOff x="279057" y="1377452"/>
            <a:chExt cx="720000" cy="756754"/>
          </a:xfrm>
        </p:grpSpPr>
        <p:sp>
          <p:nvSpPr>
            <p:cNvPr id="56" name="Rectangle: Rounded Corners 55">
              <a:extLst>
                <a:ext uri="{FF2B5EF4-FFF2-40B4-BE49-F238E27FC236}">
                  <a16:creationId xmlns:a16="http://schemas.microsoft.com/office/drawing/2014/main" id="{C4276500-E4AE-16FF-2091-70CB6D590E56}"/>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2F07D951-DEEC-07BE-C57B-7DBD804AE33E}"/>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8" name="TextBox 57">
              <a:extLst>
                <a:ext uri="{FF2B5EF4-FFF2-40B4-BE49-F238E27FC236}">
                  <a16:creationId xmlns:a16="http://schemas.microsoft.com/office/drawing/2014/main" id="{56EAD496-412B-49EA-1C0F-C2852EA0872C}"/>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59" name="Group 58">
            <a:extLst>
              <a:ext uri="{FF2B5EF4-FFF2-40B4-BE49-F238E27FC236}">
                <a16:creationId xmlns:a16="http://schemas.microsoft.com/office/drawing/2014/main" id="{445822DC-55FF-644B-9834-72AF3DAD35A7}"/>
              </a:ext>
            </a:extLst>
          </p:cNvPr>
          <p:cNvGrpSpPr/>
          <p:nvPr/>
        </p:nvGrpSpPr>
        <p:grpSpPr>
          <a:xfrm>
            <a:off x="269077" y="2218844"/>
            <a:ext cx="720000" cy="774251"/>
            <a:chOff x="296159" y="2222339"/>
            <a:chExt cx="720000" cy="774251"/>
          </a:xfrm>
        </p:grpSpPr>
        <p:sp>
          <p:nvSpPr>
            <p:cNvPr id="60" name="Rectangle: Rounded Corners 59">
              <a:extLst>
                <a:ext uri="{FF2B5EF4-FFF2-40B4-BE49-F238E27FC236}">
                  <a16:creationId xmlns:a16="http://schemas.microsoft.com/office/drawing/2014/main" id="{87E45D38-3A60-4BEF-3D40-D6EB43912903}"/>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937BAB14-38A7-A492-F2A6-8E3C6DE9A239}"/>
                </a:ext>
              </a:extLst>
            </p:cNvPr>
            <p:cNvPicPr>
              <a:picLocks noChangeAspect="1"/>
            </p:cNvPicPr>
            <p:nvPr/>
          </p:nvPicPr>
          <p:blipFill>
            <a:blip r:embed="rId11"/>
            <a:stretch>
              <a:fillRect/>
            </a:stretch>
          </p:blipFill>
          <p:spPr>
            <a:xfrm>
              <a:off x="341670" y="2231693"/>
              <a:ext cx="628978" cy="625753"/>
            </a:xfrm>
            <a:prstGeom prst="rect">
              <a:avLst/>
            </a:prstGeom>
          </p:spPr>
        </p:pic>
        <p:sp>
          <p:nvSpPr>
            <p:cNvPr id="62" name="TextBox 61">
              <a:extLst>
                <a:ext uri="{FF2B5EF4-FFF2-40B4-BE49-F238E27FC236}">
                  <a16:creationId xmlns:a16="http://schemas.microsoft.com/office/drawing/2014/main" id="{D5FBF517-A7C0-CFCF-13A1-A1352C6E8938}"/>
                </a:ext>
              </a:extLst>
            </p:cNvPr>
            <p:cNvSpPr txBox="1"/>
            <p:nvPr/>
          </p:nvSpPr>
          <p:spPr>
            <a:xfrm>
              <a:off x="369768" y="2658036"/>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pic>
        <p:nvPicPr>
          <p:cNvPr id="4" name="Picture 3">
            <a:extLst>
              <a:ext uri="{FF2B5EF4-FFF2-40B4-BE49-F238E27FC236}">
                <a16:creationId xmlns:a16="http://schemas.microsoft.com/office/drawing/2014/main" id="{612C5D90-A936-05F2-6913-95D9BA3AE393}"/>
              </a:ext>
            </a:extLst>
          </p:cNvPr>
          <p:cNvPicPr>
            <a:picLocks noChangeAspect="1"/>
          </p:cNvPicPr>
          <p:nvPr/>
        </p:nvPicPr>
        <p:blipFill>
          <a:blip r:embed="rId12"/>
          <a:stretch>
            <a:fillRect/>
          </a:stretch>
        </p:blipFill>
        <p:spPr>
          <a:xfrm>
            <a:off x="8537504" y="2775124"/>
            <a:ext cx="2503546" cy="3528000"/>
          </a:xfrm>
          <a:prstGeom prst="roundRect">
            <a:avLst>
              <a:gd name="adj" fmla="val 485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7196558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line drawing of a person standing next to a train&#10;&#10;Description automatically generated">
            <a:extLst>
              <a:ext uri="{FF2B5EF4-FFF2-40B4-BE49-F238E27FC236}">
                <a16:creationId xmlns:a16="http://schemas.microsoft.com/office/drawing/2014/main" id="{932ABE9B-B582-6205-CCE0-F29F1DBA5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9" y="563010"/>
            <a:ext cx="756000" cy="756000"/>
          </a:xfrm>
          <a:prstGeom prst="rect">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3C1F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Two new Traffic Operation and Management </a:t>
            </a:r>
            <a:r>
              <a:rPr kumimoji="0" lang="en-GB" sz="1800" b="0" i="0" u="none" strike="noStrike" kern="1200" cap="none" normalizeH="0" noProof="0">
                <a:ln>
                  <a:noFill/>
                </a:ln>
                <a:solidFill>
                  <a:prstClr val="white"/>
                </a:solidFill>
                <a:effectLst/>
                <a:uLnTx/>
                <a:uFillTx/>
                <a:latin typeface="Calibri" panose="020F0502020204030204"/>
                <a:ea typeface="+mn-ea"/>
                <a:cs typeface="+mn-cs"/>
              </a:rPr>
              <a:t>standards have been published in the September 2024 Standards </a:t>
            </a:r>
            <a:r>
              <a:rPr lang="en-GB">
                <a:solidFill>
                  <a:prstClr val="white"/>
                </a:solidFill>
                <a:latin typeface="Calibri" panose="020F0502020204030204"/>
              </a:rPr>
              <a:t>Catalogue.</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D7B2C03B-D411-9590-6345-5F3C5801C71C}"/>
              </a:ext>
            </a:extLst>
          </p:cNvPr>
          <p:cNvSpPr/>
          <p:nvPr/>
        </p:nvSpPr>
        <p:spPr>
          <a:xfrm>
            <a:off x="1078248" y="1599949"/>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RIS-3771-TOM Issue 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Operation of Route and Line Proving Trains</a:t>
            </a:r>
            <a:endParaRPr lang="en-GB" sz="1800" i="1">
              <a:solidFill>
                <a:schemeClr val="tx1"/>
              </a:solidFill>
              <a:effectLst/>
              <a:latin typeface="Calibri"/>
              <a:ea typeface="Calibri"/>
              <a:cs typeface="Calibri"/>
            </a:endParaRPr>
          </a:p>
        </p:txBody>
      </p:sp>
      <p:pic>
        <p:nvPicPr>
          <p:cNvPr id="3" name="Picture 2">
            <a:hlinkClick r:id="rId7" action="ppaction://hlinksldjump"/>
            <a:extLst>
              <a:ext uri="{FF2B5EF4-FFF2-40B4-BE49-F238E27FC236}">
                <a16:creationId xmlns:a16="http://schemas.microsoft.com/office/drawing/2014/main" id="{072DFE40-0277-E3F9-58A4-64C3522B27BC}"/>
              </a:ext>
            </a:extLst>
          </p:cNvPr>
          <p:cNvPicPr>
            <a:picLocks noChangeAspect="1"/>
          </p:cNvPicPr>
          <p:nvPr/>
        </p:nvPicPr>
        <p:blipFill>
          <a:blip r:embed="rId8">
            <a:biLevel thresh="75000"/>
          </a:blip>
          <a:stretch>
            <a:fillRect/>
          </a:stretch>
        </p:blipFill>
        <p:spPr>
          <a:xfrm>
            <a:off x="10529832" y="1599949"/>
            <a:ext cx="755970" cy="755970"/>
          </a:xfrm>
          <a:prstGeom prst="rect">
            <a:avLst/>
          </a:prstGeom>
        </p:spPr>
      </p:pic>
      <p:pic>
        <p:nvPicPr>
          <p:cNvPr id="6" name="Picture 5">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07" name="Rectangle: Rounded Corners 106">
            <a:hlinkClick r:id="" action="ppaction://noaction" highlightClick="1"/>
            <a:extLst>
              <a:ext uri="{FF2B5EF4-FFF2-40B4-BE49-F238E27FC236}">
                <a16:creationId xmlns:a16="http://schemas.microsoft.com/office/drawing/2014/main" id="{153143AC-7EA1-84C6-8387-907FF633BDFB}"/>
              </a:ext>
            </a:extLst>
          </p:cNvPr>
          <p:cNvSpPr/>
          <p:nvPr/>
        </p:nvSpPr>
        <p:spPr>
          <a:xfrm>
            <a:off x="1078248" y="2646765"/>
            <a:ext cx="10055745" cy="720000"/>
          </a:xfrm>
          <a:prstGeom prst="roundRect">
            <a:avLst>
              <a:gd name="adj" fmla="val 32566"/>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TN3300 Issue 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Clarification on drugs and Alcohol testing for safety-critical workers.</a:t>
            </a:r>
          </a:p>
        </p:txBody>
      </p:sp>
      <p:pic>
        <p:nvPicPr>
          <p:cNvPr id="108" name="Picture 107">
            <a:hlinkClick r:id="rId9" action="ppaction://hlinksldjump"/>
            <a:extLst>
              <a:ext uri="{FF2B5EF4-FFF2-40B4-BE49-F238E27FC236}">
                <a16:creationId xmlns:a16="http://schemas.microsoft.com/office/drawing/2014/main" id="{20A715C4-74FC-948D-620B-862BA3417712}"/>
              </a:ext>
            </a:extLst>
          </p:cNvPr>
          <p:cNvPicPr>
            <a:picLocks noChangeAspect="1"/>
          </p:cNvPicPr>
          <p:nvPr/>
        </p:nvPicPr>
        <p:blipFill>
          <a:blip r:embed="rId8">
            <a:biLevel thresh="75000"/>
          </a:blip>
          <a:stretch>
            <a:fillRect/>
          </a:stretch>
        </p:blipFill>
        <p:spPr>
          <a:xfrm>
            <a:off x="10529832" y="2646765"/>
            <a:ext cx="755970" cy="755970"/>
          </a:xfrm>
          <a:prstGeom prst="rect">
            <a:avLst/>
          </a:prstGeom>
        </p:spPr>
      </p:pic>
      <p:sp>
        <p:nvSpPr>
          <p:cNvPr id="109" name="Title 1">
            <a:extLst>
              <a:ext uri="{FF2B5EF4-FFF2-40B4-BE49-F238E27FC236}">
                <a16:creationId xmlns:a16="http://schemas.microsoft.com/office/drawing/2014/main" id="{C6C7E14B-B518-22D6-E361-8B910E56714B}"/>
              </a:ext>
            </a:extLst>
          </p:cNvPr>
          <p:cNvSpPr txBox="1">
            <a:spLocks/>
          </p:cNvSpPr>
          <p:nvPr/>
        </p:nvSpPr>
        <p:spPr>
          <a:xfrm>
            <a:off x="2755226" y="3657611"/>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a:t>
            </a:r>
            <a:r>
              <a:rPr lang="en-GB" sz="2000" b="1" spc="-50">
                <a:solidFill>
                  <a:srgbClr val="C00000"/>
                </a:solidFill>
                <a:latin typeface="Calibri"/>
              </a:rPr>
              <a:t>play</a:t>
            </a:r>
            <a:r>
              <a:rPr kumimoji="0" lang="en-GB" sz="2000" b="1" i="0" u="none" strike="noStrike" kern="1200" cap="none" spc="-50" normalizeH="0" baseline="0" noProof="0">
                <a:ln>
                  <a:noFill/>
                </a:ln>
                <a:solidFill>
                  <a:srgbClr val="C00000"/>
                </a:solidFill>
                <a:effectLst/>
                <a:uLnTx/>
                <a:uFillTx/>
                <a:latin typeface="Calibri"/>
                <a:ea typeface="+mj-ea"/>
                <a:cs typeface="+mj-cs"/>
              </a:rPr>
              <a:t>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140" name="Picture 139">
            <a:hlinkClick r:id="" action="ppaction://hlinkshowjump?jump=nextslide"/>
            <a:extLst>
              <a:ext uri="{FF2B5EF4-FFF2-40B4-BE49-F238E27FC236}">
                <a16:creationId xmlns:a16="http://schemas.microsoft.com/office/drawing/2014/main" id="{C38F44DD-270E-0C62-A3CA-DA45A4998ED6}"/>
              </a:ext>
            </a:extLst>
          </p:cNvPr>
          <p:cNvPicPr>
            <a:picLocks noChangeAspect="1"/>
          </p:cNvPicPr>
          <p:nvPr/>
        </p:nvPicPr>
        <p:blipFill>
          <a:blip r:embed="rId10">
            <a:alphaModFix/>
          </a:blip>
          <a:stretch>
            <a:fillRect/>
          </a:stretch>
        </p:blipFill>
        <p:spPr>
          <a:xfrm>
            <a:off x="11290478" y="6016808"/>
            <a:ext cx="756000" cy="756000"/>
          </a:xfrm>
          <a:prstGeom prst="rect">
            <a:avLst/>
          </a:prstGeom>
        </p:spPr>
      </p:pic>
      <p:sp>
        <p:nvSpPr>
          <p:cNvPr id="141" name="TextBox 140">
            <a:extLst>
              <a:ext uri="{FF2B5EF4-FFF2-40B4-BE49-F238E27FC236}">
                <a16:creationId xmlns:a16="http://schemas.microsoft.com/office/drawing/2014/main" id="{497FFF7A-7BE8-2E45-7762-E1849F02EA0B}"/>
              </a:ext>
            </a:extLst>
          </p:cNvPr>
          <p:cNvSpPr txBox="1"/>
          <p:nvPr/>
        </p:nvSpPr>
        <p:spPr>
          <a:xfrm>
            <a:off x="8382000" y="6211477"/>
            <a:ext cx="2161107" cy="369332"/>
          </a:xfrm>
          <a:prstGeom prst="rect">
            <a:avLst/>
          </a:prstGeom>
          <a:noFill/>
        </p:spPr>
        <p:txBody>
          <a:bodyPr wrap="square" rtlCol="0">
            <a:spAutoFit/>
          </a:bodyPr>
          <a:lstStyle/>
          <a:p>
            <a:r>
              <a:rPr lang="en-GB"/>
              <a:t>Rule Book updates </a:t>
            </a:r>
          </a:p>
        </p:txBody>
      </p:sp>
      <p:pic>
        <p:nvPicPr>
          <p:cNvPr id="142" name="Picture 141">
            <a:extLst>
              <a:ext uri="{FF2B5EF4-FFF2-40B4-BE49-F238E27FC236}">
                <a16:creationId xmlns:a16="http://schemas.microsoft.com/office/drawing/2014/main" id="{C5DED130-CEC5-45FE-EF79-B93957EB8575}"/>
              </a:ext>
            </a:extLst>
          </p:cNvPr>
          <p:cNvPicPr>
            <a:picLocks noChangeAspect="1"/>
          </p:cNvPicPr>
          <p:nvPr/>
        </p:nvPicPr>
        <p:blipFill>
          <a:blip r:embed="rId10">
            <a:alphaModFix amt="20000"/>
          </a:blip>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53346065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white line drawing of a person standing next to a train&#10;&#10;Description automatically generated">
            <a:extLst>
              <a:ext uri="{FF2B5EF4-FFF2-40B4-BE49-F238E27FC236}">
                <a16:creationId xmlns:a16="http://schemas.microsoft.com/office/drawing/2014/main" id="{932ABE9B-B582-6205-CCE0-F29F1DBA5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59" y="563010"/>
            <a:ext cx="756000" cy="756000"/>
          </a:xfrm>
          <a:prstGeom prst="rect">
            <a:avLst/>
          </a:prstGeom>
        </p:spPr>
      </p:pic>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pic>
        <p:nvPicPr>
          <p:cNvPr id="6" name="Picture 5">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09" name="Title 1">
            <a:extLst>
              <a:ext uri="{FF2B5EF4-FFF2-40B4-BE49-F238E27FC236}">
                <a16:creationId xmlns:a16="http://schemas.microsoft.com/office/drawing/2014/main" id="{C6C7E14B-B518-22D6-E361-8B910E56714B}"/>
              </a:ext>
            </a:extLst>
          </p:cNvPr>
          <p:cNvSpPr txBox="1">
            <a:spLocks/>
          </p:cNvSpPr>
          <p:nvPr/>
        </p:nvSpPr>
        <p:spPr>
          <a:xfrm>
            <a:off x="2755226" y="6181671"/>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a:t>
            </a:r>
            <a:r>
              <a:rPr lang="en-GB" sz="2000" b="1" spc="-50">
                <a:solidFill>
                  <a:srgbClr val="C00000"/>
                </a:solidFill>
                <a:latin typeface="Calibri"/>
              </a:rPr>
              <a:t>play</a:t>
            </a:r>
            <a:r>
              <a:rPr kumimoji="0" lang="en-GB" sz="2000" b="1" i="0" u="none" strike="noStrike" kern="1200" cap="none" spc="-50" normalizeH="0" baseline="0" noProof="0">
                <a:ln>
                  <a:noFill/>
                </a:ln>
                <a:solidFill>
                  <a:srgbClr val="C00000"/>
                </a:solidFill>
                <a:effectLst/>
                <a:uLnTx/>
                <a:uFillTx/>
                <a:latin typeface="Calibri"/>
                <a:ea typeface="+mj-ea"/>
                <a:cs typeface="+mj-cs"/>
              </a:rPr>
              <a:t>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sp>
        <p:nvSpPr>
          <p:cNvPr id="110" name="Rectangle: Rounded Corners 109">
            <a:hlinkClick r:id="" action="ppaction://noaction" highlightClick="1"/>
            <a:extLst>
              <a:ext uri="{FF2B5EF4-FFF2-40B4-BE49-F238E27FC236}">
                <a16:creationId xmlns:a16="http://schemas.microsoft.com/office/drawing/2014/main" id="{C1F47983-B420-6074-06B8-5ECD299318FB}"/>
              </a:ext>
            </a:extLst>
          </p:cNvPr>
          <p:cNvSpPr/>
          <p:nvPr/>
        </p:nvSpPr>
        <p:spPr>
          <a:xfrm>
            <a:off x="1068126" y="581010"/>
            <a:ext cx="10065867" cy="720000"/>
          </a:xfrm>
          <a:prstGeom prst="roundRect">
            <a:avLst>
              <a:gd name="adj" fmla="val 30718"/>
            </a:avLst>
          </a:prstGeom>
          <a:solidFill>
            <a:srgbClr val="290975"/>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The following Rule Book Modules and Handbooks have been updated in the September 2024 standards catalogue</a:t>
            </a:r>
          </a:p>
        </p:txBody>
      </p:sp>
      <p:sp>
        <p:nvSpPr>
          <p:cNvPr id="111" name="Rectangle: Rounded Corners 110">
            <a:hlinkClick r:id="rId7" action="ppaction://hlinksldjump"/>
            <a:extLst>
              <a:ext uri="{FF2B5EF4-FFF2-40B4-BE49-F238E27FC236}">
                <a16:creationId xmlns:a16="http://schemas.microsoft.com/office/drawing/2014/main" id="{2EDF12A6-26B7-C8A3-C300-09312E9CFDFE}"/>
              </a:ext>
            </a:extLst>
          </p:cNvPr>
          <p:cNvSpPr/>
          <p:nvPr/>
        </p:nvSpPr>
        <p:spPr>
          <a:xfrm>
            <a:off x="1073188" y="1451792"/>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GERT8000-HB1 Handbook 1 </a:t>
            </a:r>
          </a:p>
        </p:txBody>
      </p:sp>
      <p:sp>
        <p:nvSpPr>
          <p:cNvPr id="112" name="Rectangle: Rounded Corners 111">
            <a:hlinkClick r:id="rId8" action="ppaction://hlinksldjump"/>
            <a:extLst>
              <a:ext uri="{FF2B5EF4-FFF2-40B4-BE49-F238E27FC236}">
                <a16:creationId xmlns:a16="http://schemas.microsoft.com/office/drawing/2014/main" id="{1B1D8A80-E535-65CF-5277-057C9757A5CC}"/>
              </a:ext>
            </a:extLst>
          </p:cNvPr>
          <p:cNvSpPr/>
          <p:nvPr/>
        </p:nvSpPr>
        <p:spPr>
          <a:xfrm>
            <a:off x="3826790" y="1451792"/>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GERT8000-HB6 Handbook 6  </a:t>
            </a:r>
          </a:p>
        </p:txBody>
      </p:sp>
      <p:sp>
        <p:nvSpPr>
          <p:cNvPr id="113" name="Rectangle: Rounded Corners 112">
            <a:hlinkClick r:id="rId9" action="ppaction://hlinksldjump"/>
            <a:extLst>
              <a:ext uri="{FF2B5EF4-FFF2-40B4-BE49-F238E27FC236}">
                <a16:creationId xmlns:a16="http://schemas.microsoft.com/office/drawing/2014/main" id="{922A723B-B81B-7D61-DD78-09EF5641BFFB}"/>
              </a:ext>
            </a:extLst>
          </p:cNvPr>
          <p:cNvSpPr/>
          <p:nvPr/>
        </p:nvSpPr>
        <p:spPr>
          <a:xfrm>
            <a:off x="6534938" y="1451792"/>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GERT8000-HB7 Handbook 7  </a:t>
            </a:r>
          </a:p>
        </p:txBody>
      </p:sp>
      <p:sp>
        <p:nvSpPr>
          <p:cNvPr id="114" name="Rectangle: Rounded Corners 113">
            <a:hlinkClick r:id="rId10" action="ppaction://hlinksldjump"/>
            <a:extLst>
              <a:ext uri="{FF2B5EF4-FFF2-40B4-BE49-F238E27FC236}">
                <a16:creationId xmlns:a16="http://schemas.microsoft.com/office/drawing/2014/main" id="{D09F1098-C286-C8F3-33CE-A8E720AFB500}"/>
              </a:ext>
            </a:extLst>
          </p:cNvPr>
          <p:cNvSpPr/>
          <p:nvPr/>
        </p:nvSpPr>
        <p:spPr>
          <a:xfrm>
            <a:off x="9333993" y="1451792"/>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GERT8000-HB8 Handbook 8</a:t>
            </a:r>
          </a:p>
        </p:txBody>
      </p:sp>
      <p:sp>
        <p:nvSpPr>
          <p:cNvPr id="115" name="Rectangle: Rounded Corners 114">
            <a:hlinkClick r:id="rId11" action="ppaction://hlinksldjump"/>
            <a:extLst>
              <a:ext uri="{FF2B5EF4-FFF2-40B4-BE49-F238E27FC236}">
                <a16:creationId xmlns:a16="http://schemas.microsoft.com/office/drawing/2014/main" id="{E3DBAA8A-ED83-1040-5670-B313A48D8B5E}"/>
              </a:ext>
            </a:extLst>
          </p:cNvPr>
          <p:cNvSpPr/>
          <p:nvPr/>
        </p:nvSpPr>
        <p:spPr>
          <a:xfrm>
            <a:off x="1067048" y="4065680"/>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TS1</a:t>
            </a:r>
          </a:p>
        </p:txBody>
      </p:sp>
      <p:sp>
        <p:nvSpPr>
          <p:cNvPr id="116" name="Rectangle: Rounded Corners 115">
            <a:hlinkClick r:id="rId12" action="ppaction://hlinksldjump"/>
            <a:extLst>
              <a:ext uri="{FF2B5EF4-FFF2-40B4-BE49-F238E27FC236}">
                <a16:creationId xmlns:a16="http://schemas.microsoft.com/office/drawing/2014/main" id="{06251D66-2F67-6663-8695-D079C4F33075}"/>
              </a:ext>
            </a:extLst>
          </p:cNvPr>
          <p:cNvSpPr/>
          <p:nvPr/>
        </p:nvSpPr>
        <p:spPr>
          <a:xfrm>
            <a:off x="9340293" y="4065680"/>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 </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TW1</a:t>
            </a:r>
          </a:p>
        </p:txBody>
      </p:sp>
      <p:sp>
        <p:nvSpPr>
          <p:cNvPr id="117" name="Rectangle: Rounded Corners 116">
            <a:hlinkClick r:id="rId13" action="ppaction://hlinksldjump"/>
            <a:extLst>
              <a:ext uri="{FF2B5EF4-FFF2-40B4-BE49-F238E27FC236}">
                <a16:creationId xmlns:a16="http://schemas.microsoft.com/office/drawing/2014/main" id="{F4DA63E5-2AA2-7588-A1D6-24E028CB942C}"/>
              </a:ext>
            </a:extLst>
          </p:cNvPr>
          <p:cNvSpPr/>
          <p:nvPr/>
        </p:nvSpPr>
        <p:spPr>
          <a:xfrm>
            <a:off x="6514305" y="4936976"/>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TW8</a:t>
            </a:r>
          </a:p>
        </p:txBody>
      </p:sp>
      <p:sp>
        <p:nvSpPr>
          <p:cNvPr id="118" name="Rectangle: Rounded Corners 117">
            <a:hlinkClick r:id="rId14" action="ppaction://hlinksldjump"/>
            <a:extLst>
              <a:ext uri="{FF2B5EF4-FFF2-40B4-BE49-F238E27FC236}">
                <a16:creationId xmlns:a16="http://schemas.microsoft.com/office/drawing/2014/main" id="{CB4C3FB9-35AD-2059-4D37-1263905577B4}"/>
              </a:ext>
            </a:extLst>
          </p:cNvPr>
          <p:cNvSpPr/>
          <p:nvPr/>
        </p:nvSpPr>
        <p:spPr>
          <a:xfrm>
            <a:off x="1067048" y="3194384"/>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 </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SP</a:t>
            </a:r>
          </a:p>
        </p:txBody>
      </p:sp>
      <p:sp>
        <p:nvSpPr>
          <p:cNvPr id="119" name="Rectangle: Rounded Corners 118">
            <a:hlinkClick r:id="rId15" action="ppaction://hlinksldjump"/>
            <a:extLst>
              <a:ext uri="{FF2B5EF4-FFF2-40B4-BE49-F238E27FC236}">
                <a16:creationId xmlns:a16="http://schemas.microsoft.com/office/drawing/2014/main" id="{ECCBC829-EFD7-758F-9677-2F514FACD094}"/>
              </a:ext>
            </a:extLst>
          </p:cNvPr>
          <p:cNvSpPr/>
          <p:nvPr/>
        </p:nvSpPr>
        <p:spPr>
          <a:xfrm>
            <a:off x="9333993" y="2323088"/>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OTM</a:t>
            </a:r>
          </a:p>
        </p:txBody>
      </p:sp>
      <p:sp>
        <p:nvSpPr>
          <p:cNvPr id="120" name="Rectangle: Rounded Corners 119">
            <a:hlinkClick r:id="rId16" action="ppaction://hlinksldjump"/>
            <a:extLst>
              <a:ext uri="{FF2B5EF4-FFF2-40B4-BE49-F238E27FC236}">
                <a16:creationId xmlns:a16="http://schemas.microsoft.com/office/drawing/2014/main" id="{6357B14D-4D2B-20C9-4BFF-649B43487A23}"/>
              </a:ext>
            </a:extLst>
          </p:cNvPr>
          <p:cNvSpPr/>
          <p:nvPr/>
        </p:nvSpPr>
        <p:spPr>
          <a:xfrm>
            <a:off x="1078248" y="4938419"/>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TW5</a:t>
            </a:r>
          </a:p>
        </p:txBody>
      </p:sp>
      <p:sp>
        <p:nvSpPr>
          <p:cNvPr id="121" name="Rectangle: Rounded Corners 120">
            <a:hlinkClick r:id="rId17" action="ppaction://hlinksldjump"/>
            <a:extLst>
              <a:ext uri="{FF2B5EF4-FFF2-40B4-BE49-F238E27FC236}">
                <a16:creationId xmlns:a16="http://schemas.microsoft.com/office/drawing/2014/main" id="{069BE6FA-86B0-120F-1ADC-8CB52879406B}"/>
              </a:ext>
            </a:extLst>
          </p:cNvPr>
          <p:cNvSpPr/>
          <p:nvPr/>
        </p:nvSpPr>
        <p:spPr>
          <a:xfrm>
            <a:off x="3800079" y="4936671"/>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p>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TW7</a:t>
            </a:r>
          </a:p>
        </p:txBody>
      </p:sp>
      <p:sp>
        <p:nvSpPr>
          <p:cNvPr id="122" name="Rectangle: Rounded Corners 121">
            <a:hlinkClick r:id="rId18" action="ppaction://hlinksldjump"/>
            <a:extLst>
              <a:ext uri="{FF2B5EF4-FFF2-40B4-BE49-F238E27FC236}">
                <a16:creationId xmlns:a16="http://schemas.microsoft.com/office/drawing/2014/main" id="{3735FD71-930A-B059-1D15-43439292C2D0}"/>
              </a:ext>
            </a:extLst>
          </p:cNvPr>
          <p:cNvSpPr/>
          <p:nvPr/>
        </p:nvSpPr>
        <p:spPr>
          <a:xfrm>
            <a:off x="3800079" y="3194384"/>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SS2</a:t>
            </a:r>
          </a:p>
        </p:txBody>
      </p:sp>
      <p:sp>
        <p:nvSpPr>
          <p:cNvPr id="124" name="Rectangle: Rounded Corners 123">
            <a:hlinkClick r:id="rId19" action="ppaction://hlinksldjump"/>
            <a:extLst>
              <a:ext uri="{FF2B5EF4-FFF2-40B4-BE49-F238E27FC236}">
                <a16:creationId xmlns:a16="http://schemas.microsoft.com/office/drawing/2014/main" id="{2B6D3D81-0BB7-1268-76BD-B830845C2419}"/>
              </a:ext>
            </a:extLst>
          </p:cNvPr>
          <p:cNvSpPr/>
          <p:nvPr/>
        </p:nvSpPr>
        <p:spPr>
          <a:xfrm>
            <a:off x="9340293" y="4928160"/>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RS521 Signals &amp;</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Signs Handbook</a:t>
            </a:r>
          </a:p>
        </p:txBody>
      </p:sp>
      <p:pic>
        <p:nvPicPr>
          <p:cNvPr id="126" name="Picture 125">
            <a:hlinkClick r:id="rId11" action="ppaction://hlinksldjump"/>
            <a:extLst>
              <a:ext uri="{FF2B5EF4-FFF2-40B4-BE49-F238E27FC236}">
                <a16:creationId xmlns:a16="http://schemas.microsoft.com/office/drawing/2014/main" id="{6A040E91-9624-5173-6387-2931D2AE7972}"/>
              </a:ext>
            </a:extLst>
          </p:cNvPr>
          <p:cNvPicPr>
            <a:picLocks noChangeAspect="1"/>
          </p:cNvPicPr>
          <p:nvPr/>
        </p:nvPicPr>
        <p:blipFill>
          <a:blip r:embed="rId20">
            <a:biLevel thresh="75000"/>
          </a:blip>
          <a:stretch>
            <a:fillRect/>
          </a:stretch>
        </p:blipFill>
        <p:spPr>
          <a:xfrm>
            <a:off x="2515848" y="4105895"/>
            <a:ext cx="603570" cy="603570"/>
          </a:xfrm>
          <a:prstGeom prst="rect">
            <a:avLst/>
          </a:prstGeom>
        </p:spPr>
      </p:pic>
      <p:pic>
        <p:nvPicPr>
          <p:cNvPr id="127" name="Picture 126">
            <a:hlinkClick r:id="rId10" action="ppaction://hlinksldjump"/>
            <a:extLst>
              <a:ext uri="{FF2B5EF4-FFF2-40B4-BE49-F238E27FC236}">
                <a16:creationId xmlns:a16="http://schemas.microsoft.com/office/drawing/2014/main" id="{2BA0F407-662D-59CF-0E25-23158A1B3268}"/>
              </a:ext>
            </a:extLst>
          </p:cNvPr>
          <p:cNvPicPr>
            <a:picLocks noChangeAspect="1"/>
          </p:cNvPicPr>
          <p:nvPr/>
        </p:nvPicPr>
        <p:blipFill>
          <a:blip r:embed="rId20">
            <a:biLevel thresh="75000"/>
          </a:blip>
          <a:stretch>
            <a:fillRect/>
          </a:stretch>
        </p:blipFill>
        <p:spPr>
          <a:xfrm>
            <a:off x="10756067" y="1492007"/>
            <a:ext cx="603570" cy="603570"/>
          </a:xfrm>
          <a:prstGeom prst="rect">
            <a:avLst/>
          </a:prstGeom>
        </p:spPr>
      </p:pic>
      <p:pic>
        <p:nvPicPr>
          <p:cNvPr id="128" name="Picture 127">
            <a:hlinkClick r:id="rId9" action="ppaction://hlinksldjump"/>
            <a:extLst>
              <a:ext uri="{FF2B5EF4-FFF2-40B4-BE49-F238E27FC236}">
                <a16:creationId xmlns:a16="http://schemas.microsoft.com/office/drawing/2014/main" id="{366360E6-C743-FA5E-AA5B-76D51860525C}"/>
              </a:ext>
            </a:extLst>
          </p:cNvPr>
          <p:cNvPicPr>
            <a:picLocks noChangeAspect="1"/>
          </p:cNvPicPr>
          <p:nvPr/>
        </p:nvPicPr>
        <p:blipFill>
          <a:blip r:embed="rId20">
            <a:biLevel thresh="75000"/>
          </a:blip>
          <a:stretch>
            <a:fillRect/>
          </a:stretch>
        </p:blipFill>
        <p:spPr>
          <a:xfrm>
            <a:off x="7950712" y="1492007"/>
            <a:ext cx="603570" cy="603570"/>
          </a:xfrm>
          <a:prstGeom prst="rect">
            <a:avLst/>
          </a:prstGeom>
        </p:spPr>
      </p:pic>
      <p:pic>
        <p:nvPicPr>
          <p:cNvPr id="129" name="Picture 128">
            <a:hlinkClick r:id="rId8" action="ppaction://hlinksldjump"/>
            <a:extLst>
              <a:ext uri="{FF2B5EF4-FFF2-40B4-BE49-F238E27FC236}">
                <a16:creationId xmlns:a16="http://schemas.microsoft.com/office/drawing/2014/main" id="{ADC455F1-05B2-447B-7400-6C93093AA2DD}"/>
              </a:ext>
            </a:extLst>
          </p:cNvPr>
          <p:cNvPicPr>
            <a:picLocks noChangeAspect="1"/>
          </p:cNvPicPr>
          <p:nvPr/>
        </p:nvPicPr>
        <p:blipFill>
          <a:blip r:embed="rId20">
            <a:biLevel thresh="75000"/>
          </a:blip>
          <a:stretch>
            <a:fillRect/>
          </a:stretch>
        </p:blipFill>
        <p:spPr>
          <a:xfrm>
            <a:off x="5257325" y="1492007"/>
            <a:ext cx="603570" cy="603570"/>
          </a:xfrm>
          <a:prstGeom prst="rect">
            <a:avLst/>
          </a:prstGeom>
        </p:spPr>
      </p:pic>
      <p:pic>
        <p:nvPicPr>
          <p:cNvPr id="130" name="Picture 129">
            <a:hlinkClick r:id="rId7" action="ppaction://hlinksldjump"/>
            <a:extLst>
              <a:ext uri="{FF2B5EF4-FFF2-40B4-BE49-F238E27FC236}">
                <a16:creationId xmlns:a16="http://schemas.microsoft.com/office/drawing/2014/main" id="{A74510F7-C02F-E3AB-FAFA-7428BC4160F5}"/>
              </a:ext>
            </a:extLst>
          </p:cNvPr>
          <p:cNvPicPr>
            <a:picLocks noChangeAspect="1"/>
          </p:cNvPicPr>
          <p:nvPr/>
        </p:nvPicPr>
        <p:blipFill>
          <a:blip r:embed="rId20">
            <a:biLevel thresh="75000"/>
          </a:blip>
          <a:stretch>
            <a:fillRect/>
          </a:stretch>
        </p:blipFill>
        <p:spPr>
          <a:xfrm>
            <a:off x="2515848" y="1492007"/>
            <a:ext cx="603570" cy="603570"/>
          </a:xfrm>
          <a:prstGeom prst="rect">
            <a:avLst/>
          </a:prstGeom>
        </p:spPr>
      </p:pic>
      <p:pic>
        <p:nvPicPr>
          <p:cNvPr id="131" name="Picture 130">
            <a:hlinkClick r:id="rId13" action="ppaction://hlinksldjump"/>
            <a:extLst>
              <a:ext uri="{FF2B5EF4-FFF2-40B4-BE49-F238E27FC236}">
                <a16:creationId xmlns:a16="http://schemas.microsoft.com/office/drawing/2014/main" id="{424D9CB6-6959-E3B5-FBE2-B22807A7733C}"/>
              </a:ext>
            </a:extLst>
          </p:cNvPr>
          <p:cNvPicPr>
            <a:picLocks noChangeAspect="1"/>
          </p:cNvPicPr>
          <p:nvPr/>
        </p:nvPicPr>
        <p:blipFill>
          <a:blip r:embed="rId20">
            <a:biLevel thresh="75000"/>
          </a:blip>
          <a:stretch>
            <a:fillRect/>
          </a:stretch>
        </p:blipFill>
        <p:spPr>
          <a:xfrm>
            <a:off x="7980143" y="4977191"/>
            <a:ext cx="603570" cy="603570"/>
          </a:xfrm>
          <a:prstGeom prst="rect">
            <a:avLst/>
          </a:prstGeom>
        </p:spPr>
      </p:pic>
      <p:pic>
        <p:nvPicPr>
          <p:cNvPr id="132" name="Picture 131">
            <a:hlinkClick r:id="rId17" action="ppaction://hlinksldjump"/>
            <a:extLst>
              <a:ext uri="{FF2B5EF4-FFF2-40B4-BE49-F238E27FC236}">
                <a16:creationId xmlns:a16="http://schemas.microsoft.com/office/drawing/2014/main" id="{FCAF60A5-024A-6A5B-11A5-A62040CEEB78}"/>
              </a:ext>
            </a:extLst>
          </p:cNvPr>
          <p:cNvPicPr>
            <a:picLocks noChangeAspect="1"/>
          </p:cNvPicPr>
          <p:nvPr/>
        </p:nvPicPr>
        <p:blipFill>
          <a:blip r:embed="rId20">
            <a:biLevel thresh="75000"/>
          </a:blip>
          <a:stretch>
            <a:fillRect/>
          </a:stretch>
        </p:blipFill>
        <p:spPr>
          <a:xfrm>
            <a:off x="5235392" y="4976886"/>
            <a:ext cx="603570" cy="603570"/>
          </a:xfrm>
          <a:prstGeom prst="rect">
            <a:avLst/>
          </a:prstGeom>
        </p:spPr>
      </p:pic>
      <p:pic>
        <p:nvPicPr>
          <p:cNvPr id="133" name="Picture 132">
            <a:hlinkClick r:id="rId16" action="ppaction://hlinksldjump"/>
            <a:extLst>
              <a:ext uri="{FF2B5EF4-FFF2-40B4-BE49-F238E27FC236}">
                <a16:creationId xmlns:a16="http://schemas.microsoft.com/office/drawing/2014/main" id="{41E5C901-0CCE-B84C-5756-8E2639E628A8}"/>
              </a:ext>
            </a:extLst>
          </p:cNvPr>
          <p:cNvPicPr>
            <a:picLocks noChangeAspect="1"/>
          </p:cNvPicPr>
          <p:nvPr/>
        </p:nvPicPr>
        <p:blipFill>
          <a:blip r:embed="rId20">
            <a:biLevel thresh="75000"/>
          </a:blip>
          <a:stretch>
            <a:fillRect/>
          </a:stretch>
        </p:blipFill>
        <p:spPr>
          <a:xfrm>
            <a:off x="2500322" y="4978634"/>
            <a:ext cx="603570" cy="603570"/>
          </a:xfrm>
          <a:prstGeom prst="rect">
            <a:avLst/>
          </a:prstGeom>
        </p:spPr>
      </p:pic>
      <p:pic>
        <p:nvPicPr>
          <p:cNvPr id="134" name="Picture 133">
            <a:hlinkClick r:id="rId12" action="ppaction://hlinksldjump"/>
            <a:extLst>
              <a:ext uri="{FF2B5EF4-FFF2-40B4-BE49-F238E27FC236}">
                <a16:creationId xmlns:a16="http://schemas.microsoft.com/office/drawing/2014/main" id="{75B7B7FA-77DA-6E87-655F-11802B5EF04E}"/>
              </a:ext>
            </a:extLst>
          </p:cNvPr>
          <p:cNvPicPr>
            <a:picLocks noChangeAspect="1"/>
          </p:cNvPicPr>
          <p:nvPr/>
        </p:nvPicPr>
        <p:blipFill>
          <a:blip r:embed="rId20">
            <a:biLevel thresh="75000"/>
          </a:blip>
          <a:stretch>
            <a:fillRect/>
          </a:stretch>
        </p:blipFill>
        <p:spPr>
          <a:xfrm>
            <a:off x="10756067" y="4105895"/>
            <a:ext cx="603570" cy="603570"/>
          </a:xfrm>
          <a:prstGeom prst="rect">
            <a:avLst/>
          </a:prstGeom>
        </p:spPr>
      </p:pic>
      <p:pic>
        <p:nvPicPr>
          <p:cNvPr id="135" name="Picture 134">
            <a:hlinkClick r:id="rId15" action="ppaction://hlinksldjump"/>
            <a:extLst>
              <a:ext uri="{FF2B5EF4-FFF2-40B4-BE49-F238E27FC236}">
                <a16:creationId xmlns:a16="http://schemas.microsoft.com/office/drawing/2014/main" id="{237F5928-DF71-8F2A-DD3B-F343559710DE}"/>
              </a:ext>
            </a:extLst>
          </p:cNvPr>
          <p:cNvPicPr>
            <a:picLocks noChangeAspect="1"/>
          </p:cNvPicPr>
          <p:nvPr/>
        </p:nvPicPr>
        <p:blipFill>
          <a:blip r:embed="rId20">
            <a:biLevel thresh="75000"/>
          </a:blip>
          <a:stretch>
            <a:fillRect/>
          </a:stretch>
        </p:blipFill>
        <p:spPr>
          <a:xfrm>
            <a:off x="10756067" y="2363303"/>
            <a:ext cx="603570" cy="603570"/>
          </a:xfrm>
          <a:prstGeom prst="rect">
            <a:avLst/>
          </a:prstGeom>
        </p:spPr>
      </p:pic>
      <p:pic>
        <p:nvPicPr>
          <p:cNvPr id="137" name="Picture 136">
            <a:hlinkClick r:id="rId19" action="ppaction://hlinksldjump"/>
            <a:extLst>
              <a:ext uri="{FF2B5EF4-FFF2-40B4-BE49-F238E27FC236}">
                <a16:creationId xmlns:a16="http://schemas.microsoft.com/office/drawing/2014/main" id="{4DE08411-2DFE-8BC9-2AD0-4E31D4923AB2}"/>
              </a:ext>
            </a:extLst>
          </p:cNvPr>
          <p:cNvPicPr>
            <a:picLocks noChangeAspect="1"/>
          </p:cNvPicPr>
          <p:nvPr/>
        </p:nvPicPr>
        <p:blipFill>
          <a:blip r:embed="rId20">
            <a:biLevel thresh="75000"/>
          </a:blip>
          <a:stretch>
            <a:fillRect/>
          </a:stretch>
        </p:blipFill>
        <p:spPr>
          <a:xfrm>
            <a:off x="10756067" y="4968375"/>
            <a:ext cx="603570" cy="603570"/>
          </a:xfrm>
          <a:prstGeom prst="rect">
            <a:avLst/>
          </a:prstGeom>
        </p:spPr>
      </p:pic>
      <p:pic>
        <p:nvPicPr>
          <p:cNvPr id="138" name="Picture 137">
            <a:hlinkClick r:id="rId18" action="ppaction://hlinksldjump"/>
            <a:extLst>
              <a:ext uri="{FF2B5EF4-FFF2-40B4-BE49-F238E27FC236}">
                <a16:creationId xmlns:a16="http://schemas.microsoft.com/office/drawing/2014/main" id="{BFAF05E6-9DB8-F383-1DB5-A2A21112CE66}"/>
              </a:ext>
            </a:extLst>
          </p:cNvPr>
          <p:cNvPicPr>
            <a:picLocks noChangeAspect="1"/>
          </p:cNvPicPr>
          <p:nvPr/>
        </p:nvPicPr>
        <p:blipFill>
          <a:blip r:embed="rId20">
            <a:biLevel thresh="75000"/>
          </a:blip>
          <a:stretch>
            <a:fillRect/>
          </a:stretch>
        </p:blipFill>
        <p:spPr>
          <a:xfrm>
            <a:off x="5225223" y="3234599"/>
            <a:ext cx="603570" cy="603570"/>
          </a:xfrm>
          <a:prstGeom prst="rect">
            <a:avLst/>
          </a:prstGeom>
        </p:spPr>
      </p:pic>
      <p:pic>
        <p:nvPicPr>
          <p:cNvPr id="139" name="Picture 138">
            <a:hlinkClick r:id="rId14" action="ppaction://hlinksldjump"/>
            <a:extLst>
              <a:ext uri="{FF2B5EF4-FFF2-40B4-BE49-F238E27FC236}">
                <a16:creationId xmlns:a16="http://schemas.microsoft.com/office/drawing/2014/main" id="{7E07ABBC-C29D-9EE0-EADF-42A3384C8DD2}"/>
              </a:ext>
            </a:extLst>
          </p:cNvPr>
          <p:cNvPicPr>
            <a:picLocks noChangeAspect="1"/>
          </p:cNvPicPr>
          <p:nvPr/>
        </p:nvPicPr>
        <p:blipFill>
          <a:blip r:embed="rId20">
            <a:biLevel thresh="75000"/>
          </a:blip>
          <a:stretch>
            <a:fillRect/>
          </a:stretch>
        </p:blipFill>
        <p:spPr>
          <a:xfrm>
            <a:off x="2515848" y="3234599"/>
            <a:ext cx="603570" cy="603570"/>
          </a:xfrm>
          <a:prstGeom prst="rect">
            <a:avLst/>
          </a:prstGeom>
        </p:spPr>
      </p:pic>
      <p:sp>
        <p:nvSpPr>
          <p:cNvPr id="2" name="Rectangle: Rounded Corners 1">
            <a:hlinkClick r:id="rId21" action="ppaction://hlinksldjump"/>
            <a:extLst>
              <a:ext uri="{FF2B5EF4-FFF2-40B4-BE49-F238E27FC236}">
                <a16:creationId xmlns:a16="http://schemas.microsoft.com/office/drawing/2014/main" id="{599E1DD7-AB9C-6639-F026-B5018C0C404E}"/>
              </a:ext>
            </a:extLst>
          </p:cNvPr>
          <p:cNvSpPr/>
          <p:nvPr/>
        </p:nvSpPr>
        <p:spPr>
          <a:xfrm>
            <a:off x="1078248" y="2323088"/>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GERT8000-HB11 Handbook 11</a:t>
            </a:r>
          </a:p>
        </p:txBody>
      </p:sp>
      <p:pic>
        <p:nvPicPr>
          <p:cNvPr id="4" name="Picture 3">
            <a:hlinkClick r:id="rId21" action="ppaction://hlinksldjump"/>
            <a:extLst>
              <a:ext uri="{FF2B5EF4-FFF2-40B4-BE49-F238E27FC236}">
                <a16:creationId xmlns:a16="http://schemas.microsoft.com/office/drawing/2014/main" id="{9A9AD937-B03F-55B9-7B7D-6395FA8E9A23}"/>
              </a:ext>
            </a:extLst>
          </p:cNvPr>
          <p:cNvPicPr>
            <a:picLocks noChangeAspect="1"/>
          </p:cNvPicPr>
          <p:nvPr/>
        </p:nvPicPr>
        <p:blipFill>
          <a:blip r:embed="rId20">
            <a:biLevel thresh="75000"/>
          </a:blip>
          <a:stretch>
            <a:fillRect/>
          </a:stretch>
        </p:blipFill>
        <p:spPr>
          <a:xfrm>
            <a:off x="2515848" y="2363303"/>
            <a:ext cx="603570" cy="603570"/>
          </a:xfrm>
          <a:prstGeom prst="rect">
            <a:avLst/>
          </a:prstGeom>
        </p:spPr>
      </p:pic>
      <p:sp>
        <p:nvSpPr>
          <p:cNvPr id="5" name="Rectangle: Rounded Corners 4">
            <a:hlinkClick r:id="rId22" action="ppaction://hlinksldjump"/>
            <a:extLst>
              <a:ext uri="{FF2B5EF4-FFF2-40B4-BE49-F238E27FC236}">
                <a16:creationId xmlns:a16="http://schemas.microsoft.com/office/drawing/2014/main" id="{79907C0C-5FCA-5B50-0730-7C89ABE10003}"/>
              </a:ext>
            </a:extLst>
          </p:cNvPr>
          <p:cNvSpPr/>
          <p:nvPr/>
        </p:nvSpPr>
        <p:spPr>
          <a:xfrm>
            <a:off x="3832181" y="2323088"/>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GERT8000-HB12 Handbook 12</a:t>
            </a:r>
          </a:p>
        </p:txBody>
      </p:sp>
      <p:pic>
        <p:nvPicPr>
          <p:cNvPr id="7" name="Picture 6">
            <a:hlinkClick r:id="rId22" action="ppaction://hlinksldjump"/>
            <a:extLst>
              <a:ext uri="{FF2B5EF4-FFF2-40B4-BE49-F238E27FC236}">
                <a16:creationId xmlns:a16="http://schemas.microsoft.com/office/drawing/2014/main" id="{573B33EF-C4A5-2FB2-849B-DCD9DE8F902B}"/>
              </a:ext>
            </a:extLst>
          </p:cNvPr>
          <p:cNvPicPr>
            <a:picLocks noChangeAspect="1"/>
          </p:cNvPicPr>
          <p:nvPr/>
        </p:nvPicPr>
        <p:blipFill>
          <a:blip r:embed="rId20">
            <a:biLevel thresh="75000"/>
          </a:blip>
          <a:stretch>
            <a:fillRect/>
          </a:stretch>
        </p:blipFill>
        <p:spPr>
          <a:xfrm>
            <a:off x="5257325" y="2363303"/>
            <a:ext cx="603570" cy="603570"/>
          </a:xfrm>
          <a:prstGeom prst="rect">
            <a:avLst/>
          </a:prstGeom>
        </p:spPr>
      </p:pic>
      <p:sp>
        <p:nvSpPr>
          <p:cNvPr id="8" name="Rectangle: Rounded Corners 7">
            <a:hlinkClick r:id="rId23" action="ppaction://hlinksldjump"/>
            <a:extLst>
              <a:ext uri="{FF2B5EF4-FFF2-40B4-BE49-F238E27FC236}">
                <a16:creationId xmlns:a16="http://schemas.microsoft.com/office/drawing/2014/main" id="{4CE6B255-B742-2F32-BC63-2B0EE2DE6BF5}"/>
              </a:ext>
            </a:extLst>
          </p:cNvPr>
          <p:cNvSpPr/>
          <p:nvPr/>
        </p:nvSpPr>
        <p:spPr>
          <a:xfrm>
            <a:off x="6534938" y="2323088"/>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GERT8000-HB15 Handbook 15</a:t>
            </a:r>
          </a:p>
        </p:txBody>
      </p:sp>
      <p:pic>
        <p:nvPicPr>
          <p:cNvPr id="10" name="Picture 9">
            <a:hlinkClick r:id="rId23" action="ppaction://hlinksldjump"/>
            <a:extLst>
              <a:ext uri="{FF2B5EF4-FFF2-40B4-BE49-F238E27FC236}">
                <a16:creationId xmlns:a16="http://schemas.microsoft.com/office/drawing/2014/main" id="{98CED1AD-514F-8219-C959-486A80625022}"/>
              </a:ext>
            </a:extLst>
          </p:cNvPr>
          <p:cNvPicPr>
            <a:picLocks noChangeAspect="1"/>
          </p:cNvPicPr>
          <p:nvPr/>
        </p:nvPicPr>
        <p:blipFill>
          <a:blip r:embed="rId20">
            <a:biLevel thresh="75000"/>
          </a:blip>
          <a:stretch>
            <a:fillRect/>
          </a:stretch>
        </p:blipFill>
        <p:spPr>
          <a:xfrm>
            <a:off x="7950712" y="2363303"/>
            <a:ext cx="603570" cy="603570"/>
          </a:xfrm>
          <a:prstGeom prst="rect">
            <a:avLst/>
          </a:prstGeom>
        </p:spPr>
      </p:pic>
      <p:pic>
        <p:nvPicPr>
          <p:cNvPr id="12" name="Picture 11">
            <a:hlinkClick r:id="" action="ppaction://hlinkshowjump?jump=previousslide"/>
            <a:extLst>
              <a:ext uri="{FF2B5EF4-FFF2-40B4-BE49-F238E27FC236}">
                <a16:creationId xmlns:a16="http://schemas.microsoft.com/office/drawing/2014/main" id="{D8B975A1-3FA0-F347-CF6C-039771433338}"/>
              </a:ext>
            </a:extLst>
          </p:cNvPr>
          <p:cNvPicPr>
            <a:picLocks noChangeAspect="1"/>
          </p:cNvPicPr>
          <p:nvPr/>
        </p:nvPicPr>
        <p:blipFill>
          <a:blip r:embed="rId24"/>
          <a:stretch>
            <a:fillRect/>
          </a:stretch>
        </p:blipFill>
        <p:spPr>
          <a:xfrm flipH="1">
            <a:off x="10372933" y="6016808"/>
            <a:ext cx="756000" cy="756000"/>
          </a:xfrm>
          <a:prstGeom prst="rect">
            <a:avLst/>
          </a:prstGeom>
        </p:spPr>
      </p:pic>
      <p:pic>
        <p:nvPicPr>
          <p:cNvPr id="16" name="Picture 15">
            <a:extLst>
              <a:ext uri="{FF2B5EF4-FFF2-40B4-BE49-F238E27FC236}">
                <a16:creationId xmlns:a16="http://schemas.microsoft.com/office/drawing/2014/main" id="{DED4C153-522F-73CA-A440-AA6A1DB2C79B}"/>
              </a:ext>
            </a:extLst>
          </p:cNvPr>
          <p:cNvPicPr>
            <a:picLocks noChangeAspect="1"/>
          </p:cNvPicPr>
          <p:nvPr/>
        </p:nvPicPr>
        <p:blipFill>
          <a:blip r:embed="rId24">
            <a:alphaModFix amt="20000"/>
          </a:blip>
          <a:stretch>
            <a:fillRect/>
          </a:stretch>
        </p:blipFill>
        <p:spPr>
          <a:xfrm>
            <a:off x="11290478" y="6016808"/>
            <a:ext cx="756000" cy="756000"/>
          </a:xfrm>
          <a:prstGeom prst="rect">
            <a:avLst/>
          </a:prstGeom>
        </p:spPr>
      </p:pic>
      <p:sp>
        <p:nvSpPr>
          <p:cNvPr id="17" name="Rectangle: Rounded Corners 16">
            <a:hlinkClick r:id="rId25" action="ppaction://hlinksldjump"/>
            <a:extLst>
              <a:ext uri="{FF2B5EF4-FFF2-40B4-BE49-F238E27FC236}">
                <a16:creationId xmlns:a16="http://schemas.microsoft.com/office/drawing/2014/main" id="{557F3D4D-661A-ACFE-02E2-8AB9FEF4C979}"/>
              </a:ext>
            </a:extLst>
          </p:cNvPr>
          <p:cNvSpPr/>
          <p:nvPr/>
        </p:nvSpPr>
        <p:spPr>
          <a:xfrm>
            <a:off x="6534938" y="3194384"/>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p>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Module S5</a:t>
            </a:r>
          </a:p>
        </p:txBody>
      </p:sp>
      <p:pic>
        <p:nvPicPr>
          <p:cNvPr id="18" name="Picture 17">
            <a:hlinkClick r:id="rId25" action="ppaction://hlinksldjump"/>
            <a:extLst>
              <a:ext uri="{FF2B5EF4-FFF2-40B4-BE49-F238E27FC236}">
                <a16:creationId xmlns:a16="http://schemas.microsoft.com/office/drawing/2014/main" id="{8FEFC442-C16E-076B-D888-2B70C44B7DD2}"/>
              </a:ext>
            </a:extLst>
          </p:cNvPr>
          <p:cNvPicPr>
            <a:picLocks noChangeAspect="1"/>
          </p:cNvPicPr>
          <p:nvPr/>
        </p:nvPicPr>
        <p:blipFill>
          <a:blip r:embed="rId20">
            <a:biLevel thresh="75000"/>
          </a:blip>
          <a:stretch>
            <a:fillRect/>
          </a:stretch>
        </p:blipFill>
        <p:spPr>
          <a:xfrm>
            <a:off x="7950712" y="3234599"/>
            <a:ext cx="603570" cy="603570"/>
          </a:xfrm>
          <a:prstGeom prst="rect">
            <a:avLst/>
          </a:prstGeom>
        </p:spPr>
      </p:pic>
      <p:sp>
        <p:nvSpPr>
          <p:cNvPr id="24" name="Rectangle: Rounded Corners 23">
            <a:hlinkClick r:id="rId26" action="ppaction://hlinksldjump"/>
            <a:extLst>
              <a:ext uri="{FF2B5EF4-FFF2-40B4-BE49-F238E27FC236}">
                <a16:creationId xmlns:a16="http://schemas.microsoft.com/office/drawing/2014/main" id="{7D0934A4-3CFD-4694-C8D1-3E2692AC449F}"/>
              </a:ext>
            </a:extLst>
          </p:cNvPr>
          <p:cNvSpPr/>
          <p:nvPr/>
        </p:nvSpPr>
        <p:spPr>
          <a:xfrm>
            <a:off x="9333993" y="3194384"/>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T3</a:t>
            </a:r>
          </a:p>
        </p:txBody>
      </p:sp>
      <p:pic>
        <p:nvPicPr>
          <p:cNvPr id="25" name="Picture 24">
            <a:hlinkClick r:id="rId26" action="ppaction://hlinksldjump"/>
            <a:extLst>
              <a:ext uri="{FF2B5EF4-FFF2-40B4-BE49-F238E27FC236}">
                <a16:creationId xmlns:a16="http://schemas.microsoft.com/office/drawing/2014/main" id="{65825564-2EF2-307A-C65F-B70C2D22075A}"/>
              </a:ext>
            </a:extLst>
          </p:cNvPr>
          <p:cNvPicPr>
            <a:picLocks noChangeAspect="1"/>
          </p:cNvPicPr>
          <p:nvPr/>
        </p:nvPicPr>
        <p:blipFill>
          <a:blip r:embed="rId20">
            <a:biLevel thresh="75000"/>
          </a:blip>
          <a:stretch>
            <a:fillRect/>
          </a:stretch>
        </p:blipFill>
        <p:spPr>
          <a:xfrm>
            <a:off x="10756067" y="3234599"/>
            <a:ext cx="603570" cy="603570"/>
          </a:xfrm>
          <a:prstGeom prst="rect">
            <a:avLst/>
          </a:prstGeom>
        </p:spPr>
      </p:pic>
      <p:sp>
        <p:nvSpPr>
          <p:cNvPr id="26" name="Rectangle: Rounded Corners 25">
            <a:hlinkClick r:id="rId27" action="ppaction://hlinksldjump"/>
            <a:extLst>
              <a:ext uri="{FF2B5EF4-FFF2-40B4-BE49-F238E27FC236}">
                <a16:creationId xmlns:a16="http://schemas.microsoft.com/office/drawing/2014/main" id="{C9DCD6ED-B9E9-0810-E69C-8F70A26FB606}"/>
              </a:ext>
            </a:extLst>
          </p:cNvPr>
          <p:cNvSpPr/>
          <p:nvPr/>
        </p:nvSpPr>
        <p:spPr>
          <a:xfrm>
            <a:off x="3800079" y="4065680"/>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TS9</a:t>
            </a:r>
          </a:p>
        </p:txBody>
      </p:sp>
      <p:pic>
        <p:nvPicPr>
          <p:cNvPr id="27" name="Picture 26">
            <a:hlinkClick r:id="rId27" action="ppaction://hlinksldjump"/>
            <a:extLst>
              <a:ext uri="{FF2B5EF4-FFF2-40B4-BE49-F238E27FC236}">
                <a16:creationId xmlns:a16="http://schemas.microsoft.com/office/drawing/2014/main" id="{80462AEA-89EB-005B-7CC6-8EC27B22481E}"/>
              </a:ext>
            </a:extLst>
          </p:cNvPr>
          <p:cNvPicPr>
            <a:picLocks noChangeAspect="1"/>
          </p:cNvPicPr>
          <p:nvPr/>
        </p:nvPicPr>
        <p:blipFill>
          <a:blip r:embed="rId20">
            <a:biLevel thresh="75000"/>
          </a:blip>
          <a:stretch>
            <a:fillRect/>
          </a:stretch>
        </p:blipFill>
        <p:spPr>
          <a:xfrm>
            <a:off x="5248879" y="4105895"/>
            <a:ext cx="603570" cy="603570"/>
          </a:xfrm>
          <a:prstGeom prst="rect">
            <a:avLst/>
          </a:prstGeom>
        </p:spPr>
      </p:pic>
      <p:sp>
        <p:nvSpPr>
          <p:cNvPr id="28" name="Rectangle: Rounded Corners 27">
            <a:hlinkClick r:id="rId28" action="ppaction://hlinksldjump"/>
            <a:extLst>
              <a:ext uri="{FF2B5EF4-FFF2-40B4-BE49-F238E27FC236}">
                <a16:creationId xmlns:a16="http://schemas.microsoft.com/office/drawing/2014/main" id="{1F6FE34A-7E77-1C29-7B03-FD511058B908}"/>
              </a:ext>
            </a:extLst>
          </p:cNvPr>
          <p:cNvSpPr/>
          <p:nvPr/>
        </p:nvSpPr>
        <p:spPr>
          <a:xfrm>
            <a:off x="6534938" y="4065680"/>
            <a:ext cx="1800000" cy="684000"/>
          </a:xfrm>
          <a:prstGeom prst="roundRect">
            <a:avLst>
              <a:gd name="adj" fmla="val 29813"/>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defTabSz="914400" rtl="0" eaLnBrk="1" fontAlgn="auto" latinLnBrk="0" hangingPunct="1">
              <a:lnSpc>
                <a:spcPts val="1600"/>
              </a:lnSpc>
              <a:spcBef>
                <a:spcPts val="0"/>
              </a:spcBef>
              <a:spcAft>
                <a:spcPts val="0"/>
              </a:spcAft>
              <a:buClrTx/>
              <a:buSzTx/>
              <a:buFontTx/>
              <a:buNone/>
              <a:tabLst/>
              <a:defRPr/>
            </a:pPr>
            <a:r>
              <a:rPr kumimoji="0" lang="en-GB" sz="1600" i="0" u="none" strike="noStrike" kern="1200" cap="none" normalizeH="0" noProof="0">
                <a:ln>
                  <a:noFill/>
                </a:ln>
                <a:solidFill>
                  <a:prstClr val="black"/>
                </a:solidFill>
                <a:effectLst/>
                <a:uLnTx/>
                <a:uFillTx/>
                <a:latin typeface="Calibri" panose="020F0502020204030204"/>
                <a:ea typeface="+mn-ea"/>
                <a:cs typeface="+mn-cs"/>
              </a:rPr>
              <a:t>GERT8000-</a:t>
            </a:r>
            <a:br>
              <a:rPr kumimoji="0" lang="en-GB" sz="1600" i="0" u="none" strike="noStrike" kern="1200" cap="none" normalizeH="0" noProof="0">
                <a:ln>
                  <a:noFill/>
                </a:ln>
                <a:solidFill>
                  <a:prstClr val="black"/>
                </a:solidFill>
                <a:effectLst/>
                <a:uLnTx/>
                <a:uFillTx/>
                <a:latin typeface="Calibri" panose="020F0502020204030204"/>
                <a:ea typeface="+mn-ea"/>
                <a:cs typeface="+mn-cs"/>
              </a:rPr>
            </a:br>
            <a:r>
              <a:rPr kumimoji="0" lang="en-GB" sz="1600" i="0" u="none" strike="noStrike" kern="1200" cap="none" normalizeH="0" noProof="0">
                <a:ln>
                  <a:noFill/>
                </a:ln>
                <a:solidFill>
                  <a:prstClr val="black"/>
                </a:solidFill>
                <a:effectLst/>
                <a:uLnTx/>
                <a:uFillTx/>
                <a:latin typeface="Calibri" panose="020F0502020204030204"/>
                <a:ea typeface="+mn-ea"/>
                <a:cs typeface="+mn-cs"/>
              </a:rPr>
              <a:t>Module TS11</a:t>
            </a:r>
          </a:p>
        </p:txBody>
      </p:sp>
      <p:pic>
        <p:nvPicPr>
          <p:cNvPr id="29" name="Picture 28">
            <a:hlinkClick r:id="rId28" action="ppaction://hlinksldjump"/>
            <a:extLst>
              <a:ext uri="{FF2B5EF4-FFF2-40B4-BE49-F238E27FC236}">
                <a16:creationId xmlns:a16="http://schemas.microsoft.com/office/drawing/2014/main" id="{6CBD9CE5-E2C9-F196-9AC4-31A505992CF9}"/>
              </a:ext>
            </a:extLst>
          </p:cNvPr>
          <p:cNvPicPr>
            <a:picLocks noChangeAspect="1"/>
          </p:cNvPicPr>
          <p:nvPr/>
        </p:nvPicPr>
        <p:blipFill>
          <a:blip r:embed="rId20">
            <a:biLevel thresh="75000"/>
          </a:blip>
          <a:stretch>
            <a:fillRect/>
          </a:stretch>
        </p:blipFill>
        <p:spPr>
          <a:xfrm>
            <a:off x="7983738" y="4105895"/>
            <a:ext cx="603570" cy="603570"/>
          </a:xfrm>
          <a:prstGeom prst="rect">
            <a:avLst/>
          </a:prstGeom>
        </p:spPr>
      </p:pic>
    </p:spTree>
    <p:extLst>
      <p:ext uri="{BB962C8B-B14F-4D97-AF65-F5344CB8AC3E}">
        <p14:creationId xmlns:p14="http://schemas.microsoft.com/office/powerpoint/2010/main" val="398320681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line drawing of a person standing next to a train&#10;&#10;Description automatically generated">
            <a:extLst>
              <a:ext uri="{FF2B5EF4-FFF2-40B4-BE49-F238E27FC236}">
                <a16:creationId xmlns:a16="http://schemas.microsoft.com/office/drawing/2014/main" id="{95076AC5-E37A-1212-8F71-9F2B4863A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39" y="486816"/>
            <a:ext cx="756000" cy="756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40100" y="510195"/>
            <a:ext cx="9826040" cy="720000"/>
          </a:xfrm>
          <a:prstGeom prst="roundRect">
            <a:avLst>
              <a:gd name="adj" fmla="val 30718"/>
            </a:avLst>
          </a:prstGeom>
          <a:solidFill>
            <a:schemeClr val="bg1"/>
          </a:solid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1800">
                <a:solidFill>
                  <a:srgbClr val="000000"/>
                </a:solidFill>
                <a:effectLst/>
                <a:latin typeface="Calibri"/>
                <a:ea typeface="Calibri"/>
                <a:cs typeface="Calibri"/>
              </a:rPr>
              <a:t>RIS-3771-TOM Issue 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Operation of Route- and Line-Proving Trains</a:t>
            </a:r>
            <a:endParaRPr lang="en-GB" sz="1800" i="1">
              <a:solidFill>
                <a:schemeClr val="tx1"/>
              </a:solidFill>
              <a:effectLst/>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918146"/>
          </a:xfrm>
          <a:prstGeom prst="roundRect">
            <a:avLst>
              <a:gd name="adj" fmla="val 4382"/>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pPr>
            <a:r>
              <a:rPr kumimoji="0" lang="en-GB" b="1" i="0" u="none" strike="noStrike" kern="1200" cap="none" spc="-50" normalizeH="0" noProof="0">
                <a:ln>
                  <a:noFill/>
                </a:ln>
                <a:solidFill>
                  <a:schemeClr val="tx1"/>
                </a:solidFill>
                <a:effectLst/>
                <a:uLnTx/>
                <a:uFillTx/>
                <a:ea typeface="+mn-ea"/>
                <a:cs typeface="+mn-cs"/>
              </a:rPr>
              <a:t>Overview</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a:t>
            </a:r>
            <a:r>
              <a:rPr lang="en-GB" sz="1800">
                <a:solidFill>
                  <a:schemeClr val="tx1"/>
                </a:solidFill>
                <a:effectLst/>
                <a:latin typeface="Calibri"/>
                <a:ea typeface="Calibri"/>
                <a:cs typeface="Times New Roman"/>
              </a:rPr>
              <a:t>This standard sets out requirements and guidance for operators to establish a well-defined process for collaborative decision-making on the operation of route- and line-proving trains. It provides the necessary guidance on which trains are most appropriate and what relevant staff to mobilise. It also enables infrastructure managers to provide competent staff for tasks such as clearing debris and inspecting assets. </a:t>
            </a:r>
          </a:p>
          <a:p>
            <a:pPr>
              <a:spcAft>
                <a:spcPts val="600"/>
              </a:spcAft>
            </a:pPr>
            <a:endParaRPr kumimoji="0" lang="en-GB" sz="800" b="1" i="0" u="none" strike="noStrike" kern="1200" cap="none" spc="-50" normalizeH="0" noProof="0">
              <a:ln>
                <a:noFill/>
              </a:ln>
              <a:solidFill>
                <a:schemeClr val="tx1"/>
              </a:solidFill>
              <a:effectLst/>
              <a:uLnTx/>
              <a:uFillTx/>
              <a:ea typeface="+mn-ea"/>
              <a:cs typeface="+mn-cs"/>
            </a:endParaRPr>
          </a:p>
          <a:p>
            <a:pPr>
              <a:spcAft>
                <a:spcPts val="600"/>
              </a:spcAft>
            </a:pPr>
            <a:r>
              <a:rPr kumimoji="0" lang="en-GB" b="1" i="0" u="none" strike="noStrike" kern="1200" cap="none" spc="-50" normalizeH="0" noProof="0">
                <a:ln>
                  <a:noFill/>
                </a:ln>
                <a:solidFill>
                  <a:schemeClr val="tx1"/>
                </a:solidFill>
                <a:effectLst/>
                <a:uLnTx/>
                <a:uFillTx/>
                <a:ea typeface="+mn-ea"/>
                <a:cs typeface="+mn-cs"/>
              </a:rPr>
              <a:t>Benefits</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a:t>
            </a:r>
            <a:r>
              <a:rPr lang="en-GB" b="1" spc="-50">
                <a:solidFill>
                  <a:schemeClr val="tx1"/>
                </a:solidFill>
              </a:rPr>
              <a:t> </a:t>
            </a:r>
            <a:r>
              <a:rPr lang="en-GB" sz="1800">
                <a:solidFill>
                  <a:schemeClr val="tx1"/>
                </a:solidFill>
                <a:effectLst/>
                <a:latin typeface="Calibri"/>
                <a:ea typeface="Calibri"/>
                <a:cs typeface="Times New Roman"/>
              </a:rPr>
              <a:t>A common approach for route and line proving will allow for more consistency and better collaboration among </a:t>
            </a:r>
            <a:r>
              <a:rPr lang="en-GB">
                <a:solidFill>
                  <a:schemeClr val="tx1"/>
                </a:solidFill>
                <a:latin typeface="Calibri"/>
                <a:ea typeface="Calibri"/>
                <a:cs typeface="Times New Roman"/>
              </a:rPr>
              <a:t>operators. Carrying</a:t>
            </a:r>
            <a:r>
              <a:rPr lang="en-GB" sz="1800">
                <a:solidFill>
                  <a:schemeClr val="tx1"/>
                </a:solidFill>
                <a:effectLst/>
                <a:latin typeface="Calibri"/>
                <a:ea typeface="Calibri"/>
                <a:cs typeface="Times New Roman"/>
              </a:rPr>
              <a:t> out route proving after extreme weather can reduce delays and save costs. Enabling line proving minimises delays caused by possession overruns or related </a:t>
            </a:r>
            <a:r>
              <a:rPr lang="en-GB">
                <a:solidFill>
                  <a:schemeClr val="tx1"/>
                </a:solidFill>
                <a:latin typeface="Calibri"/>
                <a:ea typeface="Calibri"/>
                <a:cs typeface="Times New Roman"/>
              </a:rPr>
              <a:t>issues</a:t>
            </a:r>
            <a:r>
              <a:rPr lang="en-GB" sz="1800">
                <a:solidFill>
                  <a:schemeClr val="tx1"/>
                </a:solidFill>
                <a:effectLst/>
                <a:latin typeface="Calibri"/>
                <a:ea typeface="Calibri"/>
                <a:cs typeface="Times New Roman"/>
              </a:rPr>
              <a:t>. Allowing line-proving trains during closure can help prevent disruptions to scheduled train services. </a:t>
            </a:r>
          </a:p>
          <a:p>
            <a:pPr>
              <a:spcAft>
                <a:spcPts val="600"/>
              </a:spcAft>
            </a:pPr>
            <a:r>
              <a:rPr lang="en-GB" sz="1800">
                <a:solidFill>
                  <a:schemeClr val="tx1"/>
                </a:solidFill>
                <a:effectLst/>
                <a:latin typeface="Calibri"/>
                <a:ea typeface="Calibri"/>
                <a:cs typeface="Times New Roman"/>
              </a:rPr>
              <a:t>A standard route- and line-proving process with clear instructions and guidance to operational staff can help to reduce any misunderstanding that could result in workforce injury. It is estimated that this could save the industry a potential of around </a:t>
            </a:r>
            <a:r>
              <a:rPr lang="en-GB" sz="1800" b="1">
                <a:solidFill>
                  <a:srgbClr val="FF0000"/>
                </a:solidFill>
                <a:effectLst/>
                <a:latin typeface="Calibri"/>
                <a:ea typeface="Calibri"/>
                <a:cs typeface="Times New Roman"/>
              </a:rPr>
              <a:t>£6.3m over five years</a:t>
            </a:r>
            <a:r>
              <a:rPr lang="en-GB" sz="1800">
                <a:solidFill>
                  <a:schemeClr val="tx1"/>
                </a:solidFill>
                <a:effectLst/>
                <a:latin typeface="Calibri"/>
                <a:ea typeface="Calibri"/>
                <a:cs typeface="Times New Roman"/>
              </a:rPr>
              <a:t>.</a:t>
            </a:r>
            <a:endParaRPr kumimoji="0" lang="en-GB" b="1" i="0" u="none" strike="noStrike" kern="1200" cap="none" spc="-50" normalizeH="0" noProof="0">
              <a:ln>
                <a:noFill/>
              </a:ln>
              <a:solidFill>
                <a:schemeClr val="tx1"/>
              </a:solidFill>
              <a:effectLst/>
              <a:uLnTx/>
              <a:uFillTx/>
              <a:latin typeface="Calibri"/>
              <a:ea typeface="Calibri"/>
              <a:cs typeface="Times New Roman"/>
            </a:endParaRPr>
          </a:p>
          <a:p>
            <a:pPr>
              <a:spcAft>
                <a:spcPts val="600"/>
              </a:spcAft>
              <a:defRPr/>
            </a:pPr>
            <a:endParaRPr kumimoji="0" lang="en-GB" sz="800" b="1" i="0" u="none" strike="noStrike" kern="1200" cap="none" spc="-50" normalizeH="0" noProof="0">
              <a:ln>
                <a:noFill/>
              </a:ln>
              <a:solidFill>
                <a:schemeClr val="tx1"/>
              </a:solidFill>
              <a:effectLst/>
              <a:uLnTx/>
              <a:uFillTx/>
              <a:ea typeface="+mn-ea"/>
              <a:cs typeface="+mn-cs"/>
            </a:endParaRPr>
          </a:p>
          <a:p>
            <a:pPr>
              <a:spcAft>
                <a:spcPts val="600"/>
              </a:spcAft>
              <a:defRPr/>
            </a:pPr>
            <a:r>
              <a:rPr kumimoji="0" lang="en-GB" b="1" i="0" u="none" strike="noStrike" kern="1200" cap="none" spc="-50" normalizeH="0" noProof="0">
                <a:ln>
                  <a:noFill/>
                </a:ln>
                <a:solidFill>
                  <a:schemeClr val="tx1"/>
                </a:solidFill>
                <a:effectLst/>
                <a:uLnTx/>
                <a:uFillTx/>
                <a:ea typeface="+mn-ea"/>
                <a:cs typeface="+mn-cs"/>
              </a:rPr>
              <a:t>Audience</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a:t>
            </a:r>
            <a:r>
              <a:rPr lang="en-GB" b="1" spc="-50">
                <a:solidFill>
                  <a:schemeClr val="tx1"/>
                </a:solidFill>
              </a:rPr>
              <a:t> </a:t>
            </a:r>
            <a:r>
              <a:rPr lang="en-AU" sz="1800">
                <a:solidFill>
                  <a:schemeClr val="tx1"/>
                </a:solidFill>
                <a:effectLst/>
                <a:latin typeface="Calibri"/>
                <a:ea typeface="Calibri"/>
                <a:cs typeface="Times New Roman"/>
              </a:rPr>
              <a:t>The standard is designed for transport operators involved in developing operating procedures for route-and line-proving trains. </a:t>
            </a:r>
            <a:endParaRPr kumimoji="0" lang="en-GB" i="0" u="none" strike="noStrike" kern="1200" cap="none" spc="-50" normalizeH="0" noProof="0">
              <a:ln>
                <a:noFill/>
              </a:ln>
              <a:solidFill>
                <a:schemeClr val="tx1"/>
              </a:solidFill>
              <a:effectLst/>
              <a:uLnTx/>
              <a:uFillTx/>
              <a:latin typeface="Calibri"/>
              <a:ea typeface="Calibri"/>
              <a:cs typeface="Times New Roman"/>
            </a:endParaRPr>
          </a:p>
          <a:p>
            <a:pPr marL="0" marR="0" lvl="0" indent="0" algn="l" defTabSz="914400" rtl="0" eaLnBrk="1" fontAlgn="auto" latinLnBrk="0" hangingPunct="1">
              <a:spcBef>
                <a:spcPts val="0"/>
              </a:spcBef>
              <a:spcAft>
                <a:spcPts val="600"/>
              </a:spcAft>
              <a:buClrTx/>
              <a:buSzTx/>
              <a:buFontTx/>
              <a:buNone/>
              <a:tabLst/>
              <a:defRPr/>
            </a:pPr>
            <a:endParaRPr lang="en-GB" spc="-50">
              <a:solidFill>
                <a:schemeClr val="tx1"/>
              </a:solidFill>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a:t>
            </a:r>
            <a:r>
              <a:rPr lang="en-GB" sz="2400" spc="-50">
                <a:solidFill>
                  <a:prstClr val="black"/>
                </a:solidFill>
                <a:latin typeface="Calibri"/>
              </a:rPr>
              <a:t>September</a:t>
            </a:r>
            <a:r>
              <a:rPr kumimoji="0" lang="en-GB" sz="2400" b="0" i="0" u="none" strike="noStrike" kern="1200" cap="none" spc="-50" normalizeH="0" baseline="0" noProof="0">
                <a:ln>
                  <a:noFill/>
                </a:ln>
                <a:solidFill>
                  <a:prstClr val="black"/>
                </a:solidFill>
                <a:effectLst/>
                <a:uLnTx/>
                <a:uFillTx/>
                <a:latin typeface="Calibri"/>
                <a:ea typeface="+mj-ea"/>
                <a:cs typeface="+mj-cs"/>
              </a:rPr>
              <a:t>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0105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7"/>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sp>
        <p:nvSpPr>
          <p:cNvPr id="29" name="Title 1">
            <a:extLst>
              <a:ext uri="{FF2B5EF4-FFF2-40B4-BE49-F238E27FC236}">
                <a16:creationId xmlns:a16="http://schemas.microsoft.com/office/drawing/2014/main" id="{0CE34134-ABFC-C805-CA22-DC588DAC1A62}"/>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grpSp>
        <p:nvGrpSpPr>
          <p:cNvPr id="4" name="Group 3">
            <a:extLst>
              <a:ext uri="{FF2B5EF4-FFF2-40B4-BE49-F238E27FC236}">
                <a16:creationId xmlns:a16="http://schemas.microsoft.com/office/drawing/2014/main" id="{AD5FDBBB-218C-1223-B5F9-2D66BADFDAE7}"/>
              </a:ext>
            </a:extLst>
          </p:cNvPr>
          <p:cNvGrpSpPr/>
          <p:nvPr/>
        </p:nvGrpSpPr>
        <p:grpSpPr>
          <a:xfrm>
            <a:off x="269077" y="2218844"/>
            <a:ext cx="720000" cy="774251"/>
            <a:chOff x="296159" y="2222339"/>
            <a:chExt cx="720000" cy="774251"/>
          </a:xfrm>
        </p:grpSpPr>
        <p:sp>
          <p:nvSpPr>
            <p:cNvPr id="8" name="Rectangle: Rounded Corners 7">
              <a:extLst>
                <a:ext uri="{FF2B5EF4-FFF2-40B4-BE49-F238E27FC236}">
                  <a16:creationId xmlns:a16="http://schemas.microsoft.com/office/drawing/2014/main" id="{E14215B9-FF72-D6E4-B702-D731876DF7B6}"/>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8561FCE-EC36-ED95-1C00-207AA203F85E}"/>
                </a:ext>
              </a:extLst>
            </p:cNvPr>
            <p:cNvPicPr>
              <a:picLocks noChangeAspect="1"/>
            </p:cNvPicPr>
            <p:nvPr/>
          </p:nvPicPr>
          <p:blipFill>
            <a:blip r:embed="rId8"/>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0DE1A901-B128-2065-E167-6D51F9C60148}"/>
                </a:ext>
              </a:extLst>
            </p:cNvPr>
            <p:cNvSpPr txBox="1"/>
            <p:nvPr/>
          </p:nvSpPr>
          <p:spPr>
            <a:xfrm>
              <a:off x="369768" y="2658036"/>
              <a:ext cx="572781" cy="338554"/>
            </a:xfrm>
            <a:prstGeom prst="rect">
              <a:avLst/>
            </a:prstGeom>
            <a:noFill/>
          </p:spPr>
          <p:txBody>
            <a:bodyPr wrap="square" rtlCol="0">
              <a:spAutoFit/>
            </a:bodyPr>
            <a:lstStyle/>
            <a:p>
              <a:pPr algn="ctr"/>
              <a:r>
                <a:rPr lang="en-GB" sz="1600" b="1"/>
                <a:t>IM</a:t>
              </a:r>
            </a:p>
          </p:txBody>
        </p:sp>
      </p:grpSp>
      <p:pic>
        <p:nvPicPr>
          <p:cNvPr id="7" name="Picture 6">
            <a:hlinkClick r:id="rId9" action="ppaction://hlinksldjump"/>
            <a:extLst>
              <a:ext uri="{FF2B5EF4-FFF2-40B4-BE49-F238E27FC236}">
                <a16:creationId xmlns:a16="http://schemas.microsoft.com/office/drawing/2014/main" id="{E2D95EB4-277A-F232-A277-330D19588461}"/>
              </a:ext>
            </a:extLst>
          </p:cNvPr>
          <p:cNvPicPr>
            <a:picLocks noChangeAspect="1"/>
          </p:cNvPicPr>
          <p:nvPr/>
        </p:nvPicPr>
        <p:blipFill>
          <a:blip r:embed="rId10"/>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35782329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line drawing of a person standing next to a train&#10;&#10;Description automatically generated">
            <a:extLst>
              <a:ext uri="{FF2B5EF4-FFF2-40B4-BE49-F238E27FC236}">
                <a16:creationId xmlns:a16="http://schemas.microsoft.com/office/drawing/2014/main" id="{95076AC5-E37A-1212-8F71-9F2B4863A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39" y="486816"/>
            <a:ext cx="756000" cy="756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40100" y="510195"/>
            <a:ext cx="9826040" cy="720000"/>
          </a:xfrm>
          <a:prstGeom prst="roundRect">
            <a:avLst>
              <a:gd name="adj" fmla="val 30718"/>
            </a:avLst>
          </a:prstGeom>
          <a:solidFill>
            <a:schemeClr val="bg1"/>
          </a:solid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z="1800">
                <a:solidFill>
                  <a:srgbClr val="000000"/>
                </a:solidFill>
                <a:effectLst/>
                <a:latin typeface="Calibri"/>
                <a:ea typeface="Calibri"/>
                <a:cs typeface="Calibri"/>
              </a:rPr>
              <a:t>TN3300 Issue </a:t>
            </a:r>
            <a:r>
              <a:rPr lang="en-GB">
                <a:solidFill>
                  <a:srgbClr val="000000"/>
                </a:solidFill>
                <a:latin typeface="Calibri"/>
                <a:ea typeface="Calibri"/>
                <a:cs typeface="Calibri"/>
              </a:rPr>
              <a:t>1 –</a:t>
            </a:r>
            <a:r>
              <a:rPr lang="en-GB" sz="1800">
                <a:solidFill>
                  <a:srgbClr val="000000"/>
                </a:solidFill>
                <a:effectLst/>
                <a:latin typeface="Calibri"/>
                <a:ea typeface="Calibri"/>
                <a:cs typeface="Calibri"/>
              </a:rPr>
              <a:t> Clarification on drugs and alcohol testing for safety-critical workers</a:t>
            </a:r>
            <a:endParaRPr lang="en-GB" sz="1800" i="1">
              <a:solidFill>
                <a:schemeClr val="tx1"/>
              </a:solidFill>
              <a:effectLst/>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918146"/>
          </a:xfrm>
          <a:prstGeom prst="roundRect">
            <a:avLst>
              <a:gd name="adj" fmla="val 4382"/>
            </a:avLst>
          </a:prstGeom>
          <a:noFill/>
          <a:ln w="38100">
            <a:solidFill>
              <a:srgbClr val="3C1F8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r>
              <a:rPr kumimoji="0" lang="en-GB" b="1" i="0" u="none" strike="noStrike" kern="1200" cap="none" spc="-50" normalizeH="0" noProof="0">
                <a:ln>
                  <a:noFill/>
                </a:ln>
                <a:solidFill>
                  <a:schemeClr val="tx1"/>
                </a:solidFill>
                <a:effectLst/>
                <a:uLnTx/>
                <a:uFillTx/>
                <a:ea typeface="+mn-ea"/>
                <a:cs typeface="+mn-cs"/>
              </a:rPr>
              <a:t>Overview</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This technical note </a:t>
            </a:r>
            <a:r>
              <a:rPr lang="en-GB" sz="1800" i="0" u="none" strike="noStrike" baseline="0">
                <a:solidFill>
                  <a:schemeClr val="tx1"/>
                </a:solidFill>
              </a:rPr>
              <a:t>relates to RIS-8070-TOM Drugs and alcohol testing for safety-critical </a:t>
            </a:r>
            <a:r>
              <a:rPr lang="en-GB" sz="1800" b="0" i="0" u="none" strike="noStrike" baseline="0">
                <a:solidFill>
                  <a:srgbClr val="000000"/>
                </a:solidFill>
                <a:latin typeface="Calibri"/>
                <a:ea typeface="Calibri"/>
                <a:cs typeface="Calibri"/>
              </a:rPr>
              <a:t>workers. </a:t>
            </a:r>
            <a:r>
              <a:rPr kumimoji="0" lang="en-GB" i="0" u="none" strike="noStrike" kern="1200" cap="none" spc="-50" normalizeH="0" noProof="0">
                <a:ln>
                  <a:noFill/>
                </a:ln>
                <a:solidFill>
                  <a:schemeClr val="tx1"/>
                </a:solidFill>
                <a:effectLst/>
                <a:uLnTx/>
                <a:uFillTx/>
                <a:ea typeface="+mn-ea"/>
                <a:cs typeface="+mn-cs"/>
              </a:rPr>
              <a:t>RSSB recognises there is a lack of consistency</a:t>
            </a:r>
            <a:r>
              <a:rPr lang="en-GB" spc="-50">
                <a:solidFill>
                  <a:schemeClr val="tx1"/>
                </a:solidFill>
              </a:rPr>
              <a:t>,</a:t>
            </a:r>
            <a:r>
              <a:rPr kumimoji="0" lang="en-GB" i="0" u="none" strike="noStrike" kern="1200" cap="none" spc="-50" normalizeH="0" noProof="0">
                <a:ln>
                  <a:noFill/>
                </a:ln>
                <a:solidFill>
                  <a:schemeClr val="tx1"/>
                </a:solidFill>
                <a:effectLst/>
                <a:uLnTx/>
                <a:uFillTx/>
                <a:ea typeface="+mn-ea"/>
                <a:cs typeface="+mn-cs"/>
              </a:rPr>
              <a:t> and confusion within the industry</a:t>
            </a:r>
            <a:r>
              <a:rPr lang="en-GB" spc="-50">
                <a:solidFill>
                  <a:schemeClr val="tx1"/>
                </a:solidFill>
              </a:rPr>
              <a:t>,</a:t>
            </a:r>
            <a:r>
              <a:rPr kumimoji="0" lang="en-GB" i="0" u="none" strike="noStrike" kern="1200" cap="none" spc="-50" normalizeH="0" noProof="0">
                <a:ln>
                  <a:noFill/>
                </a:ln>
                <a:solidFill>
                  <a:schemeClr val="tx1"/>
                </a:solidFill>
                <a:effectLst/>
                <a:uLnTx/>
                <a:uFillTx/>
                <a:ea typeface="+mn-ea"/>
                <a:cs typeface="+mn-cs"/>
              </a:rPr>
              <a:t> on the processes for drugs and alcohol testing. This technical note </a:t>
            </a:r>
            <a:r>
              <a:rPr lang="en-GB" spc="-50">
                <a:solidFill>
                  <a:schemeClr val="tx1"/>
                </a:solidFill>
              </a:rPr>
              <a:t>sets</a:t>
            </a:r>
            <a:r>
              <a:rPr kumimoji="0" lang="en-GB" i="0" u="none" strike="noStrike" kern="1200" cap="none" spc="-50" normalizeH="0" noProof="0">
                <a:ln>
                  <a:noFill/>
                </a:ln>
                <a:solidFill>
                  <a:schemeClr val="tx1"/>
                </a:solidFill>
                <a:effectLst/>
                <a:uLnTx/>
                <a:uFillTx/>
                <a:ea typeface="+mn-ea"/>
                <a:cs typeface="+mn-cs"/>
              </a:rPr>
              <a:t> </a:t>
            </a:r>
            <a:r>
              <a:rPr lang="en-GB" spc="-50">
                <a:solidFill>
                  <a:schemeClr val="tx1"/>
                </a:solidFill>
              </a:rPr>
              <a:t>out </a:t>
            </a:r>
            <a:r>
              <a:rPr kumimoji="0" lang="en-GB" i="0" u="none" strike="noStrike" kern="1200" cap="none" spc="-50" normalizeH="0" noProof="0">
                <a:ln>
                  <a:noFill/>
                </a:ln>
                <a:solidFill>
                  <a:schemeClr val="tx1"/>
                </a:solidFill>
                <a:effectLst/>
                <a:uLnTx/>
                <a:uFillTx/>
                <a:ea typeface="+mn-ea"/>
                <a:cs typeface="+mn-cs"/>
              </a:rPr>
              <a:t>the rationale for the requirement and the importance of undertaking the tests.</a:t>
            </a:r>
            <a:r>
              <a:rPr lang="en-GB" spc="-50">
                <a:solidFill>
                  <a:schemeClr val="tx1"/>
                </a:solidFill>
              </a:rPr>
              <a:t> It covers:</a:t>
            </a:r>
            <a:endParaRPr lang="en-GB" spc="-50">
              <a:solidFill>
                <a:schemeClr val="tx1"/>
              </a:solidFill>
              <a:ea typeface="Calibri"/>
              <a:cs typeface="Calibri"/>
            </a:endParaRPr>
          </a:p>
          <a:p>
            <a:pPr marL="285750" indent="-285750" algn="l">
              <a:spcAft>
                <a:spcPts val="600"/>
              </a:spcAft>
              <a:buFont typeface="Arial" panose="020B0604020202020204" pitchFamily="34" charset="0"/>
              <a:buChar char="•"/>
            </a:pPr>
            <a:r>
              <a:rPr lang="en-GB" spc="-50">
                <a:solidFill>
                  <a:schemeClr val="tx1"/>
                </a:solidFill>
              </a:rPr>
              <a:t>random testing</a:t>
            </a:r>
            <a:endParaRPr kumimoji="0" lang="en-GB" sz="800" i="0" u="none" strike="noStrike" kern="1200" cap="none" spc="-50" normalizeH="0" noProof="0">
              <a:ln>
                <a:noFill/>
              </a:ln>
              <a:solidFill>
                <a:schemeClr val="tx1"/>
              </a:solidFill>
              <a:effectLst/>
              <a:uLnTx/>
              <a:uFillTx/>
              <a:ea typeface="+mn-ea"/>
              <a:cs typeface="+mn-cs"/>
            </a:endParaRPr>
          </a:p>
          <a:p>
            <a:pPr marL="285750" indent="-285750">
              <a:spcAft>
                <a:spcPts val="600"/>
              </a:spcAft>
              <a:buFont typeface="Arial" panose="020B0604020202020204" pitchFamily="34" charset="0"/>
              <a:buChar char="•"/>
              <a:defRPr/>
            </a:pPr>
            <a:r>
              <a:rPr lang="en-GB" spc="-50">
                <a:solidFill>
                  <a:schemeClr val="tx1"/>
                </a:solidFill>
              </a:rPr>
              <a:t>testing </a:t>
            </a:r>
            <a:r>
              <a:rPr kumimoji="0" lang="en-GB" i="0" u="none" strike="noStrike" kern="1200" cap="none" spc="-50" normalizeH="0" noProof="0">
                <a:ln>
                  <a:noFill/>
                </a:ln>
                <a:solidFill>
                  <a:schemeClr val="tx1"/>
                </a:solidFill>
                <a:effectLst/>
                <a:uLnTx/>
                <a:uFillTx/>
                <a:ea typeface="+mn-ea"/>
                <a:cs typeface="+mn-cs"/>
              </a:rPr>
              <a:t>following an incident or accident</a:t>
            </a:r>
            <a:endParaRPr lang="en-GB" i="0" u="none" strike="noStrike" kern="1200" cap="none" spc="-50" normalizeH="0" noProof="0">
              <a:ln>
                <a:noFill/>
              </a:ln>
              <a:solidFill>
                <a:schemeClr val="tx1"/>
              </a:solidFill>
              <a:effectLst/>
              <a:uLnTx/>
              <a:uFillTx/>
              <a:ea typeface="Calibri"/>
              <a:cs typeface="Calibri"/>
            </a:endParaRPr>
          </a:p>
          <a:p>
            <a:pPr marL="285750" indent="-285750">
              <a:spcAft>
                <a:spcPts val="600"/>
              </a:spcAft>
              <a:buFont typeface="Arial" panose="020B0604020202020204" pitchFamily="34" charset="0"/>
              <a:buChar char="•"/>
              <a:defRPr/>
            </a:pPr>
            <a:r>
              <a:rPr lang="en-GB" spc="-50">
                <a:solidFill>
                  <a:schemeClr val="tx1"/>
                </a:solidFill>
              </a:rPr>
              <a:t>testing</a:t>
            </a:r>
            <a:r>
              <a:rPr kumimoji="0" lang="en-GB" i="0" u="none" strike="noStrike" kern="1200" cap="none" spc="-50" normalizeH="0" noProof="0">
                <a:ln>
                  <a:noFill/>
                </a:ln>
                <a:solidFill>
                  <a:schemeClr val="tx1"/>
                </a:solidFill>
                <a:effectLst/>
                <a:uLnTx/>
                <a:uFillTx/>
                <a:ea typeface="+mn-ea"/>
                <a:cs typeface="+mn-cs"/>
              </a:rPr>
              <a:t> methods and facilities</a:t>
            </a:r>
            <a:endParaRPr lang="en-GB" i="0" u="none" strike="noStrike" kern="1200" cap="none" spc="-50" normalizeH="0" noProof="0">
              <a:ln>
                <a:noFill/>
              </a:ln>
              <a:solidFill>
                <a:schemeClr val="tx1"/>
              </a:solidFill>
              <a:effectLst/>
              <a:uLnTx/>
              <a:uFillTx/>
              <a:ea typeface="Calibri"/>
              <a:cs typeface="Calibri"/>
            </a:endParaRPr>
          </a:p>
          <a:p>
            <a:pPr marL="285750" indent="-285750">
              <a:spcAft>
                <a:spcPts val="600"/>
              </a:spcAft>
              <a:buFont typeface="Arial" panose="020B0604020202020204" pitchFamily="34" charset="0"/>
              <a:buChar char="•"/>
              <a:defRPr/>
            </a:pPr>
            <a:r>
              <a:rPr lang="en-GB" spc="-50">
                <a:solidFill>
                  <a:schemeClr val="tx1"/>
                </a:solidFill>
              </a:rPr>
              <a:t>help</a:t>
            </a:r>
            <a:r>
              <a:rPr kumimoji="0" lang="en-GB" i="0" u="none" strike="noStrike" kern="1200" cap="none" spc="-50" normalizeH="0" noProof="0">
                <a:ln>
                  <a:noFill/>
                </a:ln>
                <a:solidFill>
                  <a:schemeClr val="tx1"/>
                </a:solidFill>
                <a:effectLst/>
                <a:uLnTx/>
                <a:uFillTx/>
                <a:ea typeface="+mn-ea"/>
                <a:cs typeface="+mn-cs"/>
              </a:rPr>
              <a:t> for those who declare a problem with drugs or alcohol.</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endParaRPr kumimoji="0" lang="en-GB" sz="600" b="1" i="0" u="none" strike="noStrike" kern="1200" cap="none" spc="-50" normalizeH="0" noProof="0">
              <a:ln>
                <a:noFill/>
              </a:ln>
              <a:solidFill>
                <a:schemeClr val="tx1"/>
              </a:solidFill>
              <a:effectLst/>
              <a:uLnTx/>
              <a:uFillTx/>
              <a:ea typeface="+mn-ea"/>
              <a:cs typeface="+mn-cs"/>
            </a:endParaRPr>
          </a:p>
          <a:p>
            <a:pPr>
              <a:spcAft>
                <a:spcPts val="600"/>
              </a:spcAft>
              <a:defRPr/>
            </a:pPr>
            <a:r>
              <a:rPr kumimoji="0" lang="en-GB" b="1" i="0" u="none" strike="noStrike" kern="1200" cap="none" spc="-50" normalizeH="0" noProof="0">
                <a:ln>
                  <a:noFill/>
                </a:ln>
                <a:solidFill>
                  <a:schemeClr val="tx1"/>
                </a:solidFill>
                <a:effectLst/>
                <a:uLnTx/>
                <a:uFillTx/>
                <a:ea typeface="+mn-ea"/>
                <a:cs typeface="+mn-cs"/>
              </a:rPr>
              <a:t>Audience</a:t>
            </a:r>
            <a:r>
              <a:rPr lang="en-GB" b="1"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a:t>
            </a:r>
            <a:r>
              <a:rPr lang="en-GB" b="1" spc="-50">
                <a:solidFill>
                  <a:schemeClr val="tx1"/>
                </a:solidFill>
              </a:rPr>
              <a:t> </a:t>
            </a:r>
            <a:r>
              <a:rPr lang="en-GB" spc="-50">
                <a:solidFill>
                  <a:schemeClr val="tx1"/>
                </a:solidFill>
              </a:rPr>
              <a:t>Railway undertakings and infrastructure managers</a:t>
            </a:r>
            <a:endParaRPr lang="en-GB" spc="-50">
              <a:solidFill>
                <a:schemeClr val="tx1"/>
              </a:solidFill>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a:t>
            </a:r>
            <a:r>
              <a:rPr lang="en-GB" sz="2400" spc="-50">
                <a:solidFill>
                  <a:prstClr val="black"/>
                </a:solidFill>
                <a:latin typeface="Calibri"/>
              </a:rPr>
              <a:t>September</a:t>
            </a:r>
            <a:r>
              <a:rPr kumimoji="0" lang="en-GB" sz="2400" b="0" i="0" u="none" strike="noStrike" kern="1200" cap="none" spc="-50" normalizeH="0" baseline="0" noProof="0">
                <a:ln>
                  <a:noFill/>
                </a:ln>
                <a:solidFill>
                  <a:prstClr val="black"/>
                </a:solidFill>
                <a:effectLst/>
                <a:uLnTx/>
                <a:uFillTx/>
                <a:latin typeface="Calibri"/>
                <a:ea typeface="+mj-ea"/>
                <a:cs typeface="+mj-cs"/>
              </a:rPr>
              <a:t>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47422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7"/>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sp>
        <p:nvSpPr>
          <p:cNvPr id="29" name="Title 1">
            <a:extLst>
              <a:ext uri="{FF2B5EF4-FFF2-40B4-BE49-F238E27FC236}">
                <a16:creationId xmlns:a16="http://schemas.microsoft.com/office/drawing/2014/main" id="{0CE34134-ABFC-C805-CA22-DC588DAC1A62}"/>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grpSp>
        <p:nvGrpSpPr>
          <p:cNvPr id="4" name="Group 3">
            <a:extLst>
              <a:ext uri="{FF2B5EF4-FFF2-40B4-BE49-F238E27FC236}">
                <a16:creationId xmlns:a16="http://schemas.microsoft.com/office/drawing/2014/main" id="{AD5FDBBB-218C-1223-B5F9-2D66BADFDAE7}"/>
              </a:ext>
            </a:extLst>
          </p:cNvPr>
          <p:cNvGrpSpPr/>
          <p:nvPr/>
        </p:nvGrpSpPr>
        <p:grpSpPr>
          <a:xfrm>
            <a:off x="269077" y="2218844"/>
            <a:ext cx="720000" cy="774251"/>
            <a:chOff x="296159" y="2222339"/>
            <a:chExt cx="720000" cy="774251"/>
          </a:xfrm>
        </p:grpSpPr>
        <p:sp>
          <p:nvSpPr>
            <p:cNvPr id="8" name="Rectangle: Rounded Corners 7">
              <a:extLst>
                <a:ext uri="{FF2B5EF4-FFF2-40B4-BE49-F238E27FC236}">
                  <a16:creationId xmlns:a16="http://schemas.microsoft.com/office/drawing/2014/main" id="{E14215B9-FF72-D6E4-B702-D731876DF7B6}"/>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8561FCE-EC36-ED95-1C00-207AA203F85E}"/>
                </a:ext>
              </a:extLst>
            </p:cNvPr>
            <p:cNvPicPr>
              <a:picLocks noChangeAspect="1"/>
            </p:cNvPicPr>
            <p:nvPr/>
          </p:nvPicPr>
          <p:blipFill>
            <a:blip r:embed="rId8"/>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0DE1A901-B128-2065-E167-6D51F9C60148}"/>
                </a:ext>
              </a:extLst>
            </p:cNvPr>
            <p:cNvSpPr txBox="1"/>
            <p:nvPr/>
          </p:nvSpPr>
          <p:spPr>
            <a:xfrm>
              <a:off x="369768" y="2658036"/>
              <a:ext cx="572781" cy="338554"/>
            </a:xfrm>
            <a:prstGeom prst="rect">
              <a:avLst/>
            </a:prstGeom>
            <a:noFill/>
          </p:spPr>
          <p:txBody>
            <a:bodyPr wrap="square" rtlCol="0">
              <a:spAutoFit/>
            </a:bodyPr>
            <a:lstStyle/>
            <a:p>
              <a:pPr algn="ctr"/>
              <a:r>
                <a:rPr lang="en-GB" sz="1600" b="1"/>
                <a:t>IM</a:t>
              </a:r>
            </a:p>
          </p:txBody>
        </p:sp>
      </p:grpSp>
      <p:pic>
        <p:nvPicPr>
          <p:cNvPr id="7" name="Picture 6">
            <a:extLst>
              <a:ext uri="{FF2B5EF4-FFF2-40B4-BE49-F238E27FC236}">
                <a16:creationId xmlns:a16="http://schemas.microsoft.com/office/drawing/2014/main" id="{96C34CCB-9D74-1565-2CD8-0FB050B77AC8}"/>
              </a:ext>
            </a:extLst>
          </p:cNvPr>
          <p:cNvPicPr>
            <a:picLocks noChangeAspect="1"/>
          </p:cNvPicPr>
          <p:nvPr/>
        </p:nvPicPr>
        <p:blipFill>
          <a:blip r:embed="rId9">
            <a:extLst>
              <a:ext uri="{28A0092B-C50C-407E-A947-70E740481C1C}">
                <a14:useLocalDpi xmlns:a14="http://schemas.microsoft.com/office/drawing/2010/main" val="0"/>
              </a:ext>
            </a:extLst>
          </a:blip>
          <a:srcRect t="65" b="65"/>
          <a:stretch/>
        </p:blipFill>
        <p:spPr>
          <a:xfrm>
            <a:off x="8541572" y="2745894"/>
            <a:ext cx="2495410" cy="3528000"/>
          </a:xfrm>
          <a:prstGeom prst="roundRect">
            <a:avLst>
              <a:gd name="adj" fmla="val 4853"/>
            </a:avLst>
          </a:prstGeom>
          <a:effectLst>
            <a:outerShdw blurRad="63500" sx="102000" sy="102000" algn="ctr" rotWithShape="0">
              <a:prstClr val="black">
                <a:alpha val="40000"/>
              </a:prstClr>
            </a:outerShdw>
          </a:effectLst>
        </p:spPr>
      </p:pic>
      <p:pic>
        <p:nvPicPr>
          <p:cNvPr id="11" name="Picture 10">
            <a:hlinkClick r:id="rId10" action="ppaction://hlinksldjump"/>
            <a:extLst>
              <a:ext uri="{FF2B5EF4-FFF2-40B4-BE49-F238E27FC236}">
                <a16:creationId xmlns:a16="http://schemas.microsoft.com/office/drawing/2014/main" id="{0CEA0FBB-BDFD-58FD-DF7F-521D4F0C1464}"/>
              </a:ext>
            </a:extLst>
          </p:cNvPr>
          <p:cNvPicPr>
            <a:picLocks noChangeAspect="1"/>
          </p:cNvPicPr>
          <p:nvPr/>
        </p:nvPicPr>
        <p:blipFill>
          <a:blip r:embed="rId11"/>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6051616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indent="-2065020">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 Issue 8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duties and track safety for track workers (1 </a:t>
            </a:r>
            <a:r>
              <a:rPr lang="en-GB">
                <a:solidFill>
                  <a:srgbClr val="000000"/>
                </a:solidFill>
                <a:latin typeface="Calibri"/>
                <a:ea typeface="Calibri"/>
                <a:cs typeface="Calibri"/>
              </a:rPr>
              <a:t>of 2</a:t>
            </a:r>
            <a:r>
              <a:rPr kumimoji="0" lang="en-GB" sz="1800" b="0" i="0" u="none" strike="noStrike" kern="1200" cap="none" spc="0" normalizeH="0" baseline="0" noProof="0">
                <a:ln>
                  <a:noFill/>
                </a:ln>
                <a:solidFill>
                  <a:srgbClr val="000000"/>
                </a:solidFill>
                <a:effectLst/>
                <a:uLnTx/>
                <a:uFillTx/>
                <a:latin typeface="Calibri"/>
                <a:ea typeface="Calibri"/>
                <a:cs typeface="Calibri"/>
              </a:rPr>
              <a:t>)</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section has been added to this module</a:t>
            </a:r>
            <a:r>
              <a:rPr lang="en-GB" spc="-50">
                <a:solidFill>
                  <a:prstClr val="black"/>
                </a:solidFill>
                <a:latin typeface="Calibri" panose="020F0502020204030204"/>
              </a:rPr>
              <a: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It outlines</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the actions for staff to take when travelling on a route-proving train. Following recommendations from the Rail Accident Investigation Branch into the </a:t>
            </a:r>
            <a:r>
              <a:rPr kumimoji="0" lang="en-GB" sz="1800" b="0" i="0" u="none" strike="noStrike" kern="1200" cap="none" spc="-50" normalizeH="0" baseline="0" noProof="0" err="1">
                <a:ln>
                  <a:noFill/>
                </a:ln>
                <a:solidFill>
                  <a:prstClr val="black"/>
                </a:solidFill>
                <a:effectLst/>
                <a:uLnTx/>
                <a:uFillTx/>
                <a:latin typeface="Calibri" panose="020F0502020204030204"/>
                <a:ea typeface="+mn-ea"/>
                <a:cs typeface="+mn-cs"/>
              </a:rPr>
              <a:t>Carmont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accident, a new standardised approach to route proving has been developed. </a:t>
            </a:r>
            <a:r>
              <a:rPr lang="en-GB" spc="-50">
                <a:solidFill>
                  <a:prstClr val="black"/>
                </a:solidFill>
                <a:latin typeface="Calibri" panose="020F0502020204030204"/>
              </a:rPr>
              <a:t>The</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Rule Book has been updated with instructions </a:t>
            </a:r>
            <a:r>
              <a:rPr lang="en-GB" spc="-50">
                <a:solidFill>
                  <a:prstClr val="black"/>
                </a:solidFill>
                <a:latin typeface="Calibri" panose="020F0502020204030204"/>
              </a:rPr>
              <a:t>for</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staff </a:t>
            </a:r>
            <a:r>
              <a:rPr lang="en-GB" spc="-50">
                <a:solidFill>
                  <a:prstClr val="black"/>
                </a:solidFill>
                <a:latin typeface="Calibri" panose="020F0502020204030204"/>
              </a:rPr>
              <a:t>who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are </a:t>
            </a:r>
            <a:r>
              <a:rPr lang="en-GB" spc="-50">
                <a:solidFill>
                  <a:prstClr val="black"/>
                </a:solidFill>
                <a:latin typeface="Calibri" panose="020F0502020204030204"/>
              </a:rPr>
              <a:t>required to</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access the track from a route-proving train. </a:t>
            </a:r>
            <a:endParaRPr lang="en-US">
              <a:solidFill>
                <a:prstClr val="black"/>
              </a:solidFill>
              <a:ea typeface="Calibri" panose="020F0502020204030204"/>
              <a:cs typeface="Calibri" panose="020F0502020204030204"/>
            </a:endParaRPr>
          </a:p>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rules concerning holders of handbooks 1, </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hlinkClick r:id="rId3" action="ppaction://hlinksldjump">
                  <a:extLst>
                    <a:ext uri="{A12FA001-AC4F-418D-AE19-62706E023703}">
                      <ahyp:hlinkClr xmlns:ahyp="http://schemas.microsoft.com/office/drawing/2018/hyperlinkcolor" val="tx"/>
                    </a:ext>
                  </a:extLst>
                </a:hlinkClick>
              </a:rPr>
              <a:t>6</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and </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hlinkClick r:id="rId4" action="ppaction://hlinksldjump">
                  <a:extLst>
                    <a:ext uri="{A12FA001-AC4F-418D-AE19-62706E023703}">
                      <ahyp:hlinkClr xmlns:ahyp="http://schemas.microsoft.com/office/drawing/2018/hyperlinkcolor" val="tx"/>
                    </a:ext>
                  </a:extLst>
                </a:hlinkClick>
              </a:rPr>
              <a:t>7</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going on or near the line</a:t>
            </a:r>
            <a:r>
              <a:rPr lang="en-GB" sz="1400" spc="-50">
                <a:solidFill>
                  <a:srgbClr val="3B3E41"/>
                </a:solidFill>
                <a:latin typeface="Open Sans"/>
                <a:ea typeface="Open Sans"/>
                <a:cs typeface="Open Sans"/>
              </a:rPr>
              <a:t>—</a:t>
            </a:r>
            <a:r>
              <a:rPr lang="en-GB" spc="-50">
                <a:solidFill>
                  <a:prstClr val="black"/>
                </a:solidFill>
                <a:latin typeface="Calibri" panose="020F0502020204030204"/>
              </a:rPr>
              <a:t>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either alone or as part of a group</a:t>
            </a:r>
            <a:r>
              <a:rPr lang="en-GB" sz="1400" spc="-50">
                <a:solidFill>
                  <a:srgbClr val="3B3E41"/>
                </a:solidFill>
                <a:latin typeface="Open Sans"/>
                <a:ea typeface="Open Sans"/>
                <a:cs typeface="Open Sans"/>
              </a:rPr>
              <a:t>—</a:t>
            </a:r>
            <a:r>
              <a:rPr lang="en-GB" spc="-50">
                <a:solidFill>
                  <a:prstClr val="black"/>
                </a:solidFill>
                <a:latin typeface="Calibri" panose="020F0502020204030204"/>
              </a:rPr>
              <a:t>were too</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general</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They did not take</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into account varying degrees of competency. They have been extensively revised </a:t>
            </a:r>
            <a:endParaRPr lang="en-GB" spc="-50">
              <a:solidFill>
                <a:prstClr val="black"/>
              </a:solidFill>
              <a:latin typeface="Calibri" panose="020F0502020204030204"/>
            </a:endParaRPr>
          </a:p>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with </a:t>
            </a:r>
            <a:r>
              <a:rPr lang="en-GB" spc="-50">
                <a:solidFill>
                  <a:prstClr val="black"/>
                </a:solidFill>
                <a:latin typeface="Calibri" panose="020F0502020204030204"/>
              </a:rPr>
              <a:t>these objectives</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To provide a clear definition of when walking on or near the line is permitted and</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for what reasons. </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To define the extent to which walking on or near the line is permitted for varying</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levels of competency. </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To define the permitted arrangements for crossing lines open to traffic when</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walking. (</a:t>
            </a:r>
            <a:r>
              <a:rPr lang="en-GB" spc="-50">
                <a:solidFill>
                  <a:prstClr val="black"/>
                </a:solidFill>
                <a:latin typeface="Calibri" panose="020F0502020204030204"/>
              </a:rPr>
              <a:t>Continued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5"/>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8"/>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9"/>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5" name="Picture 4">
            <a:extLst>
              <a:ext uri="{FF2B5EF4-FFF2-40B4-BE49-F238E27FC236}">
                <a16:creationId xmlns:a16="http://schemas.microsoft.com/office/drawing/2014/main" id="{55650EC1-0FFC-A823-B27B-17E885B406DD}"/>
              </a:ext>
            </a:extLst>
          </p:cNvPr>
          <p:cNvPicPr>
            <a:picLocks noChangeAspect="1"/>
          </p:cNvPicPr>
          <p:nvPr/>
        </p:nvPicPr>
        <p:blipFill>
          <a:blip r:embed="rId13"/>
          <a:stretch>
            <a:fillRect/>
          </a:stretch>
        </p:blipFill>
        <p:spPr>
          <a:xfrm>
            <a:off x="8545927" y="2365904"/>
            <a:ext cx="2495410" cy="3528000"/>
          </a:xfrm>
          <a:prstGeom prst="roundRect">
            <a:avLst>
              <a:gd name="adj" fmla="val 4853"/>
            </a:avLst>
          </a:prstGeom>
          <a:effectLst>
            <a:outerShdw blurRad="63500" sx="102000" sy="102000" algn="ctr" rotWithShape="0">
              <a:prstClr val="black">
                <a:alpha val="40000"/>
              </a:prstClr>
            </a:outerShdw>
          </a:effectLst>
        </p:spPr>
      </p:pic>
      <p:pic>
        <p:nvPicPr>
          <p:cNvPr id="3" name="Picture 2">
            <a:hlinkClick r:id="" action="ppaction://hlinkshowjump?jump=nextslide"/>
            <a:extLst>
              <a:ext uri="{FF2B5EF4-FFF2-40B4-BE49-F238E27FC236}">
                <a16:creationId xmlns:a16="http://schemas.microsoft.com/office/drawing/2014/main" id="{01633A3B-C626-06C7-27EE-1AEE4F921397}"/>
              </a:ext>
            </a:extLst>
          </p:cNvPr>
          <p:cNvPicPr>
            <a:picLocks noChangeAspect="1"/>
          </p:cNvPicPr>
          <p:nvPr/>
        </p:nvPicPr>
        <p:blipFill>
          <a:blip r:embed="rId14">
            <a:alphaModFix/>
          </a:blip>
          <a:stretch>
            <a:fillRect/>
          </a:stretch>
        </p:blipFill>
        <p:spPr>
          <a:xfrm>
            <a:off x="11290478" y="6016808"/>
            <a:ext cx="756000" cy="756000"/>
          </a:xfrm>
          <a:prstGeom prst="rect">
            <a:avLst/>
          </a:prstGeom>
        </p:spPr>
      </p:pic>
      <p:pic>
        <p:nvPicPr>
          <p:cNvPr id="6" name="Picture 5">
            <a:extLst>
              <a:ext uri="{FF2B5EF4-FFF2-40B4-BE49-F238E27FC236}">
                <a16:creationId xmlns:a16="http://schemas.microsoft.com/office/drawing/2014/main" id="{F1FD5354-DD63-46AF-8B1B-C59EC85DCD0F}"/>
              </a:ext>
            </a:extLst>
          </p:cNvPr>
          <p:cNvPicPr>
            <a:picLocks noChangeAspect="1"/>
          </p:cNvPicPr>
          <p:nvPr/>
        </p:nvPicPr>
        <p:blipFill>
          <a:blip r:embed="rId14">
            <a:alphaModFix amt="20000"/>
          </a:blip>
          <a:stretch>
            <a:fillRect/>
          </a:stretch>
        </p:blipFill>
        <p:spPr>
          <a:xfrm flipH="1">
            <a:off x="10372933" y="6016808"/>
            <a:ext cx="756000" cy="756000"/>
          </a:xfrm>
          <a:prstGeom prst="rect">
            <a:avLst/>
          </a:prstGeom>
        </p:spPr>
      </p:pic>
      <p:sp>
        <p:nvSpPr>
          <p:cNvPr id="7" name="Title 1">
            <a:extLst>
              <a:ext uri="{FF2B5EF4-FFF2-40B4-BE49-F238E27FC236}">
                <a16:creationId xmlns:a16="http://schemas.microsoft.com/office/drawing/2014/main" id="{E8FAD43F-ACFF-F8C7-49F7-09BB9DE585C3}"/>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4" name="Picture 3">
            <a:hlinkClick r:id="rId15" action="ppaction://hlinksldjump"/>
            <a:extLst>
              <a:ext uri="{FF2B5EF4-FFF2-40B4-BE49-F238E27FC236}">
                <a16:creationId xmlns:a16="http://schemas.microsoft.com/office/drawing/2014/main" id="{5EA35866-DD9D-7FCA-65B5-A450A9A61CD8}"/>
              </a:ext>
            </a:extLst>
          </p:cNvPr>
          <p:cNvPicPr>
            <a:picLocks noChangeAspect="1"/>
          </p:cNvPicPr>
          <p:nvPr/>
        </p:nvPicPr>
        <p:blipFill>
          <a:blip r:embed="rId16"/>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421009439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 Issue 8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duties and track safety for track workers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spcAft>
                <a:spcPts val="600"/>
              </a:spcAft>
            </a:pPr>
            <a:r>
              <a:rPr lang="en-GB" sz="1800" b="0" i="0" u="none" strike="noStrike" baseline="0">
                <a:solidFill>
                  <a:schemeClr val="tx1"/>
                </a:solidFill>
              </a:rPr>
              <a:t>This handbook explains that going on or near the line alone is only permitted for</a:t>
            </a:r>
            <a:r>
              <a:rPr lang="en-GB">
                <a:solidFill>
                  <a:schemeClr val="tx1"/>
                </a:solidFill>
              </a:rPr>
              <a:t>:</a:t>
            </a:r>
            <a:r>
              <a:rPr lang="en-GB" sz="1800" b="0" i="0" u="none" strike="noStrike" baseline="0">
                <a:solidFill>
                  <a:schemeClr val="tx1"/>
                </a:solidFill>
              </a:rPr>
              <a:t> </a:t>
            </a:r>
            <a:endParaRPr lang="en-US">
              <a:solidFill>
                <a:schemeClr val="tx1"/>
              </a:solidFill>
            </a:endParaRPr>
          </a:p>
          <a:p>
            <a:pPr marL="285750" indent="-285750">
              <a:buFont typeface="Arial"/>
              <a:buChar char="•"/>
            </a:pPr>
            <a:r>
              <a:rPr lang="en-GB" sz="1800" b="0" i="0" u="none" strike="noStrike" baseline="0">
                <a:solidFill>
                  <a:schemeClr val="tx1"/>
                </a:solidFill>
              </a:rPr>
              <a:t>a controller of site safety (COSS) or individual working alone (IWA) when carrying out work</a:t>
            </a:r>
            <a:r>
              <a:rPr lang="en-GB">
                <a:solidFill>
                  <a:schemeClr val="tx1"/>
                </a:solidFill>
              </a:rPr>
              <a:t>,</a:t>
            </a:r>
            <a:r>
              <a:rPr lang="en-GB" sz="1800" b="0" i="0" u="none" strike="noStrike" baseline="0">
                <a:solidFill>
                  <a:schemeClr val="tx1"/>
                </a:solidFill>
              </a:rPr>
              <a:t> or walking to or from a site of </a:t>
            </a:r>
            <a:r>
              <a:rPr lang="en-GB">
                <a:solidFill>
                  <a:schemeClr val="tx1"/>
                </a:solidFill>
              </a:rPr>
              <a:t>work</a:t>
            </a:r>
            <a:endParaRPr lang="en-US">
              <a:solidFill>
                <a:schemeClr val="tx1"/>
              </a:solidFill>
              <a:ea typeface="Calibri" panose="020F0502020204030204"/>
              <a:cs typeface="Calibri" panose="020F0502020204030204"/>
            </a:endParaRPr>
          </a:p>
          <a:p>
            <a:pPr marL="285750" indent="-285750">
              <a:buFont typeface="Arial"/>
              <a:buChar char="•"/>
            </a:pPr>
            <a:r>
              <a:rPr lang="en-GB">
                <a:solidFill>
                  <a:schemeClr val="tx1"/>
                </a:solidFill>
              </a:rPr>
              <a:t>for</a:t>
            </a:r>
            <a:r>
              <a:rPr lang="en-GB" sz="1800" b="0" i="0" u="none" strike="noStrike" baseline="0">
                <a:solidFill>
                  <a:schemeClr val="tx1"/>
                </a:solidFill>
              </a:rPr>
              <a:t> someone other than a COSS or IWA who has to join or leave a group</a:t>
            </a:r>
            <a:r>
              <a:rPr lang="en-GB">
                <a:solidFill>
                  <a:schemeClr val="tx1"/>
                </a:solidFill>
              </a:rPr>
              <a:t>,</a:t>
            </a:r>
            <a:r>
              <a:rPr lang="en-GB" sz="1800" b="0" i="0" u="none" strike="noStrike" baseline="0">
                <a:solidFill>
                  <a:schemeClr val="tx1"/>
                </a:solidFill>
              </a:rPr>
              <a:t> and must do so under the instructions of a </a:t>
            </a:r>
            <a:r>
              <a:rPr lang="en-GB">
                <a:solidFill>
                  <a:schemeClr val="tx1"/>
                </a:solidFill>
              </a:rPr>
              <a:t>COSS</a:t>
            </a:r>
            <a:endParaRPr lang="en-US">
              <a:solidFill>
                <a:schemeClr val="tx1"/>
              </a:solidFill>
              <a:ea typeface="Calibri" panose="020F0502020204030204"/>
              <a:cs typeface="Calibri" panose="020F0502020204030204"/>
            </a:endParaRPr>
          </a:p>
          <a:p>
            <a:pPr marL="285750" indent="-285750">
              <a:buFont typeface="Arial"/>
              <a:buChar char="•"/>
            </a:pPr>
            <a:r>
              <a:rPr lang="en-GB">
                <a:solidFill>
                  <a:schemeClr val="tx1"/>
                </a:solidFill>
              </a:rPr>
              <a:t>or</a:t>
            </a:r>
            <a:r>
              <a:rPr lang="en-GB" sz="1800" b="0" i="0" u="none" strike="noStrike" baseline="0">
                <a:solidFill>
                  <a:schemeClr val="tx1"/>
                </a:solidFill>
              </a:rPr>
              <a:t> someone other than a COSS or IWA who is allowed to go on or near the line under a method of working shown in company instructions. </a:t>
            </a:r>
            <a:endParaRPr lang="en-US">
              <a:solidFill>
                <a:schemeClr val="tx1"/>
              </a:solidFill>
              <a:ea typeface="Calibri"/>
              <a:cs typeface="Calibri"/>
            </a:endParaRPr>
          </a:p>
          <a:p>
            <a:pPr>
              <a:spcAft>
                <a:spcPts val="600"/>
              </a:spcAft>
            </a:pPr>
            <a:r>
              <a:rPr lang="en-GB" sz="1800" b="0" i="0" u="none" strike="noStrike" baseline="0">
                <a:solidFill>
                  <a:schemeClr val="tx1"/>
                </a:solidFill>
              </a:rPr>
              <a:t>To go on or near the line with others, a COSS must be present who has given a briefing on the safe system of work that will apply. Instructions are included on moving around unexpected obstacles and crossing lines open to traffic.</a:t>
            </a:r>
            <a:endParaRPr lang="en-US">
              <a:solidFill>
                <a:schemeClr val="tx1"/>
              </a:solidFill>
              <a:ea typeface="Calibri" panose="020F0502020204030204"/>
              <a:cs typeface="Calibri" panose="020F0502020204030204"/>
            </a:endParaRPr>
          </a:p>
          <a:p>
            <a:pPr algn="l">
              <a:spcAft>
                <a:spcPts val="600"/>
              </a:spcAft>
            </a:pPr>
            <a:r>
              <a:rPr lang="en-GB" sz="1800" b="0" i="0" u="none" strike="noStrike" baseline="0">
                <a:solidFill>
                  <a:schemeClr val="tx1"/>
                </a:solidFill>
              </a:rPr>
              <a:t>Section 2.3 allows getting off a moving rail vehicle if it is one designed for continuous slow-speed movement. Modifications to some vehicles of this type are being carried out with the intention that they could be boarded </a:t>
            </a:r>
            <a:r>
              <a:rPr lang="en-GB">
                <a:solidFill>
                  <a:schemeClr val="tx1"/>
                </a:solidFill>
              </a:rPr>
              <a:t>while</a:t>
            </a:r>
            <a:r>
              <a:rPr lang="en-GB" sz="1800" b="0" i="0" u="none" strike="noStrike" baseline="0">
                <a:solidFill>
                  <a:schemeClr val="tx1"/>
                </a:solidFill>
              </a:rPr>
              <a:t> moving. This section has been changed to allow staff to get on and off this type of vehicle. The competency of safe work leader (SWL) is no longer a recognised one and all reference to this obsolete competency has been remov</a:t>
            </a:r>
            <a:r>
              <a:rPr lang="en-GB">
                <a:solidFill>
                  <a:schemeClr val="tx1"/>
                </a:solidFill>
              </a:rPr>
              <a:t>ed.</a:t>
            </a:r>
            <a:endPar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7" name="Title 1">
            <a:extLst>
              <a:ext uri="{FF2B5EF4-FFF2-40B4-BE49-F238E27FC236}">
                <a16:creationId xmlns:a16="http://schemas.microsoft.com/office/drawing/2014/main" id="{E8FAD43F-ACFF-F8C7-49F7-09BB9DE585C3}"/>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10" name="Picture 9">
            <a:hlinkClick r:id="" action="ppaction://hlinkshowjump?jump=previousslide"/>
            <a:extLst>
              <a:ext uri="{FF2B5EF4-FFF2-40B4-BE49-F238E27FC236}">
                <a16:creationId xmlns:a16="http://schemas.microsoft.com/office/drawing/2014/main" id="{CFA424F0-CDC5-2AB0-14A7-D92F53182B35}"/>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12" name="Picture 11">
            <a:extLst>
              <a:ext uri="{FF2B5EF4-FFF2-40B4-BE49-F238E27FC236}">
                <a16:creationId xmlns:a16="http://schemas.microsoft.com/office/drawing/2014/main" id="{72CA8632-D9C4-A857-D00D-8E206DEBB468}"/>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3" name="Picture 2">
            <a:hlinkClick r:id="rId12" action="ppaction://hlinksldjump"/>
            <a:extLst>
              <a:ext uri="{FF2B5EF4-FFF2-40B4-BE49-F238E27FC236}">
                <a16:creationId xmlns:a16="http://schemas.microsoft.com/office/drawing/2014/main" id="{41D435F1-62BE-856F-6406-F9690778F6D1}"/>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33117376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GERT8000-HB6 Issue 8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duties of an individual working alone (IWA)</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This handbook </a:t>
            </a:r>
            <a:r>
              <a:rPr lang="en-GB" spc="-50">
                <a:solidFill>
                  <a:prstClr val="black"/>
                </a:solidFill>
                <a:latin typeface="Calibri" panose="020F0502020204030204"/>
              </a:rPr>
              <a:t>did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not contain</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any rules concerning an IWA when walking to or from a site of </a:t>
            </a:r>
            <a:r>
              <a:rPr lang="en-GB" spc="-50">
                <a:solidFill>
                  <a:prstClr val="black"/>
                </a:solidFill>
                <a:latin typeface="Calibri" panose="020F0502020204030204"/>
              </a:rPr>
              <a:t>work. These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have now been included. An IWA is only permitted to walk on or near the line to get to or return from a site of work and then only if:</a:t>
            </a: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pc="-50">
                <a:solidFill>
                  <a:prstClr val="black"/>
                </a:solidFill>
                <a:latin typeface="Calibri" panose="020F0502020204030204"/>
              </a:rPr>
              <a:t>the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IWA has blocked the open line</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pc="-50">
                <a:solidFill>
                  <a:prstClr val="black"/>
                </a:solidFill>
                <a:latin typeface="Calibri" panose="020F0502020204030204"/>
              </a:rPr>
              <a:t>someone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else has blocked the line and the IWA has agreed a safe system of work with that person</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1790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pc="-50">
                <a:solidFill>
                  <a:prstClr val="black"/>
                </a:solidFill>
                <a:latin typeface="Calibri" panose="020F0502020204030204"/>
              </a:rPr>
              <a:t>the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IWA is carrying out an alternative arrangement shown in a safe work pack or company instructions.</a:t>
            </a:r>
            <a:endParaRPr lang="en-GB" sz="1800" b="1" i="0" u="none" strike="noStrike" kern="1200" cap="none" spc="-5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An IWA is allowed to place possession protection providing the person in charge of the possession (PICOP) has given an assurance that the protecting signal for the line concerned has been placed to danger. To cater for the corresponding situation on an ERTMS line, a reference has been added to the route being closed.</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safe work leader (SWL) is no longer a recognised one. All references to a safe work leader have been removed from the handbook.</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48DB9D57-C736-BFF6-2556-34D8078F0F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3" name="Picture 2">
            <a:hlinkClick r:id="rId11" action="ppaction://hlinksldjump"/>
            <a:extLst>
              <a:ext uri="{FF2B5EF4-FFF2-40B4-BE49-F238E27FC236}">
                <a16:creationId xmlns:a16="http://schemas.microsoft.com/office/drawing/2014/main" id="{B6BF950A-B7CE-3D82-E4E1-C13714AFF220}"/>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38699690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GERT8000-HB7 Issue 9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duties of a controller of site safety (COSS)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3941"/>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6558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handbook </a:t>
            </a:r>
            <a:r>
              <a:rPr lang="en-GB" spc="-50">
                <a:solidFill>
                  <a:prstClr val="black"/>
                </a:solidFill>
                <a:latin typeface="Calibri" panose="020F0502020204030204"/>
              </a:rPr>
              <a:t>did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not </a:t>
            </a:r>
            <a:r>
              <a:rPr lang="en-GB" spc="-50">
                <a:solidFill>
                  <a:prstClr val="black"/>
                </a:solidFill>
                <a:latin typeface="Calibri" panose="020F0502020204030204"/>
              </a:rPr>
              <a:t>contain</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any rules concerning a COSS walking alone to or from a site of </a:t>
            </a:r>
            <a:r>
              <a:rPr lang="en-GB" spc="-50">
                <a:solidFill>
                  <a:prstClr val="black"/>
                </a:solidFill>
                <a:latin typeface="Calibri" panose="020F0502020204030204"/>
              </a:rPr>
              <a:t>work. These</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have now been included. A COSS is only permitted to walk on or near the line alone in order to get to or return from a site of work and then only if:</a:t>
            </a:r>
          </a:p>
          <a:p>
            <a:pPr marL="2693670" indent="-179070">
              <a:spcAft>
                <a:spcPts val="600"/>
              </a:spcAft>
              <a:buFont typeface="Arial" panose="020B0604020202020204" pitchFamily="34" charset="0"/>
              <a:buChar char="•"/>
              <a:defRPr/>
            </a:pPr>
            <a:r>
              <a:rPr lang="en-GB" spc="-50">
                <a:solidFill>
                  <a:prstClr val="black"/>
                </a:solidFill>
                <a:latin typeface="Calibri" panose="020F0502020204030204"/>
              </a:rPr>
              <a:t>the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COSS has blocked the line</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26936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pc="-50">
                <a:solidFill>
                  <a:prstClr val="black"/>
                </a:solidFill>
                <a:latin typeface="Calibri" panose="020F0502020204030204"/>
              </a:rPr>
              <a:t>someone</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else has blocked the line and the COSS has agreed a safe system of work with that person</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2693670" marR="0" lvl="0" indent="-17907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pc="-50">
                <a:solidFill>
                  <a:prstClr val="black"/>
                </a:solidFill>
                <a:latin typeface="Calibri" panose="020F0502020204030204"/>
              </a:rPr>
              <a:t>the</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COSS is carrying out an alternative arrangement shown in the safe work pack</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or in company instructions.</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2514600">
              <a:spcAft>
                <a:spcPts val="600"/>
              </a:spcAf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a:t>
            </a:r>
            <a:r>
              <a:rPr lang="en-GB" spc="-50">
                <a:solidFill>
                  <a:prstClr val="black"/>
                </a:solidFill>
                <a:latin typeface="Calibri" panose="020F0502020204030204"/>
              </a:rPr>
              <a:t>Section</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5 has been introduced on walking with a group to or from a site of work, or between sites of work. In this situation the COSS must set up a safe system of work that would apply when walking with a group, or an alternative arrangement shown in the safe work pack. However</a:t>
            </a:r>
            <a:r>
              <a:rPr lang="en-GB" spc="-50">
                <a:solidFill>
                  <a:prstClr val="black"/>
                </a:solidFill>
                <a:latin typeface="Calibri" panose="020F0502020204030204"/>
              </a:rPr>
              <a: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site wardens cannot be used as a safe system of </a:t>
            </a:r>
            <a:r>
              <a:rPr lang="en-GB" spc="-50">
                <a:solidFill>
                  <a:prstClr val="black"/>
                </a:solidFill>
                <a:latin typeface="Calibri" panose="020F0502020204030204"/>
              </a:rPr>
              <a:t>work. The</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use of lookouts requires to be authorised. This section also includes arrangements if anyone has to join, leave or rejoin the group. </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r>
              <a:rPr lang="en-GB" spc="-50">
                <a:solidFill>
                  <a:prstClr val="black"/>
                </a:solidFill>
                <a:latin typeface="Calibri" panose="020F0502020204030204"/>
              </a:rPr>
              <a:t>Continued</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5" name="Picture 4">
            <a:extLst>
              <a:ext uri="{FF2B5EF4-FFF2-40B4-BE49-F238E27FC236}">
                <a16:creationId xmlns:a16="http://schemas.microsoft.com/office/drawing/2014/main" id="{565D6D29-F1A1-C351-9048-97BBD3DEEF94}"/>
              </a:ext>
            </a:extLst>
          </p:cNvPr>
          <p:cNvPicPr>
            <a:picLocks noChangeAspect="1"/>
          </p:cNvPicPr>
          <p:nvPr/>
        </p:nvPicPr>
        <p:blipFill>
          <a:blip r:embed="rId11"/>
          <a:stretch>
            <a:fillRect/>
          </a:stretch>
        </p:blipFill>
        <p:spPr>
          <a:xfrm>
            <a:off x="1135003" y="2321781"/>
            <a:ext cx="2485973"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 action="ppaction://hlinkshowjump?jump=nextslide"/>
            <a:extLst>
              <a:ext uri="{FF2B5EF4-FFF2-40B4-BE49-F238E27FC236}">
                <a16:creationId xmlns:a16="http://schemas.microsoft.com/office/drawing/2014/main" id="{EDC9C9B9-1BDB-013A-AC5E-6E80D24FD011}"/>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6" name="Picture 5">
            <a:extLst>
              <a:ext uri="{FF2B5EF4-FFF2-40B4-BE49-F238E27FC236}">
                <a16:creationId xmlns:a16="http://schemas.microsoft.com/office/drawing/2014/main" id="{5D35514A-1193-DEEE-C71E-E3DD45220E2A}"/>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4" name="Picture 3">
            <a:hlinkClick r:id="rId13" action="ppaction://hlinksldjump"/>
            <a:extLst>
              <a:ext uri="{FF2B5EF4-FFF2-40B4-BE49-F238E27FC236}">
                <a16:creationId xmlns:a16="http://schemas.microsoft.com/office/drawing/2014/main" id="{DB8C78D2-F6F3-EBF6-CC9E-3D8D43D8F22E}"/>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52769772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GERT8000-HB7 Issue 9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duties of a controller of site safety (COSS)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3941"/>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16365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marL="0" marR="0" lvl="0" indent="0" algn="l" defTabSz="914400" rtl="0" eaLnBrk="1" fontAlgn="auto" latinLnBrk="0" hangingPunct="1">
              <a:lnSpc>
                <a:spcPct val="100000"/>
              </a:lnSpc>
              <a:spcBef>
                <a:spcPts val="0"/>
              </a:spcBef>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Noise from work that is being carried out can prevent any member of a group from hearing any warning that is given when the safe system of work in use is either equipment or lookout warning. A new instruction has been included to say that the COSS must not use equipment or lookout warning if this would be the case. </a:t>
            </a:r>
          </a:p>
          <a:p>
            <a:pPr marL="0" marR="0" lvl="0" indent="0" algn="l" defTabSz="914400" rtl="0" eaLnBrk="1" fontAlgn="auto" latinLnBrk="0" hangingPunct="1">
              <a:lnSpc>
                <a:spcPct val="100000"/>
              </a:lnSpc>
              <a:spcBef>
                <a:spcPts val="0"/>
              </a:spcBef>
              <a:buClrTx/>
              <a:buSzTx/>
              <a:buFontTx/>
              <a:buNone/>
              <a:tabLst/>
              <a:defRPr/>
            </a:pPr>
            <a:endParaRPr lang="en-GB" spc="-50">
              <a:solidFill>
                <a:prstClr val="black"/>
              </a:solidFill>
              <a:latin typeface="Calibri" panose="020F0502020204030204"/>
            </a:endParaRPr>
          </a:p>
          <a:p>
            <a:pPr marL="0" marR="0" lvl="0" indent="0" algn="l" defTabSz="914400" rtl="0" eaLnBrk="1" fontAlgn="auto" latinLnBrk="0" hangingPunct="1">
              <a:lnSpc>
                <a:spcPct val="100000"/>
              </a:lnSpc>
              <a:spcBef>
                <a:spcPts val="0"/>
              </a:spcBef>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safe work leader (SWL) is no longer a recognised one. All references to a safe work leader have been removed from the handbook.</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7" name="Picture 6">
            <a:hlinkClick r:id="" action="ppaction://hlinkshowjump?jump=previousslide"/>
            <a:extLst>
              <a:ext uri="{FF2B5EF4-FFF2-40B4-BE49-F238E27FC236}">
                <a16:creationId xmlns:a16="http://schemas.microsoft.com/office/drawing/2014/main" id="{04DCA9F5-FA0F-1FA1-A7B8-46F443FCD563}"/>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11" name="Picture 10">
            <a:extLst>
              <a:ext uri="{FF2B5EF4-FFF2-40B4-BE49-F238E27FC236}">
                <a16:creationId xmlns:a16="http://schemas.microsoft.com/office/drawing/2014/main" id="{A6C7C309-7DA1-5B22-EBE3-CD8DC5993A61}"/>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3" name="Picture 2">
            <a:hlinkClick r:id="rId12" action="ppaction://hlinksldjump"/>
            <a:extLst>
              <a:ext uri="{FF2B5EF4-FFF2-40B4-BE49-F238E27FC236}">
                <a16:creationId xmlns:a16="http://schemas.microsoft.com/office/drawing/2014/main" id="{D16D0CB6-13D3-1249-3F77-F399FAF031F9}"/>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94775852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hlinkClick r:id="rId3" action="ppaction://hlinksldjump" highlightClick="1"/>
            <a:extLst>
              <a:ext uri="{FF2B5EF4-FFF2-40B4-BE49-F238E27FC236}">
                <a16:creationId xmlns:a16="http://schemas.microsoft.com/office/drawing/2014/main" id="{3160E9F4-4812-4A92-B280-8CBD4D2B331C}"/>
              </a:ext>
            </a:extLst>
          </p:cNvPr>
          <p:cNvSpPr/>
          <p:nvPr/>
        </p:nvSpPr>
        <p:spPr>
          <a:xfrm>
            <a:off x="2892000" y="1984552"/>
            <a:ext cx="6408000" cy="720000"/>
          </a:xfrm>
          <a:prstGeom prst="roundRect">
            <a:avLst>
              <a:gd name="adj" fmla="val 24600"/>
            </a:avLst>
          </a:prstGeom>
          <a:solidFill>
            <a:srgbClr val="377A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GB" sz="2000" b="0" i="0" u="none" strike="noStrike" kern="1200" cap="none" spc="-50" normalizeH="0" baseline="0" noProof="0">
                <a:ln>
                  <a:noFill/>
                </a:ln>
                <a:effectLst/>
                <a:uLnTx/>
                <a:uFillTx/>
                <a:latin typeface="Calibri"/>
                <a:ea typeface="+mj-ea"/>
                <a:cs typeface="+mj-cs"/>
              </a:rPr>
              <a:t>Deviations granted against standards </a:t>
            </a:r>
            <a:endParaRPr lang="en-GB" sz="2000" i="1">
              <a:latin typeface="Calibri"/>
              <a:ea typeface="+mj-ea"/>
              <a:cs typeface="+mj-cs"/>
            </a:endParaRPr>
          </a:p>
          <a:p>
            <a:pPr algn="ctr">
              <a:defRPr/>
            </a:pPr>
            <a:r>
              <a:rPr kumimoji="0" lang="en-GB" sz="2000" b="0" i="0" u="none" strike="noStrike" kern="1200" cap="none" spc="-50" normalizeH="0" baseline="0" noProof="0">
                <a:ln>
                  <a:noFill/>
                </a:ln>
                <a:effectLst/>
                <a:uLnTx/>
                <a:uFillTx/>
                <a:latin typeface="Calibri"/>
                <a:ea typeface="+mj-ea"/>
                <a:cs typeface="+mj-cs"/>
              </a:rPr>
              <a:t>September</a:t>
            </a:r>
            <a:r>
              <a:rPr lang="en-GB" sz="2000" spc="-50">
                <a:latin typeface="Calibri"/>
                <a:ea typeface="+mj-ea"/>
                <a:cs typeface="+mj-cs"/>
              </a:rPr>
              <a:t> </a:t>
            </a:r>
            <a:r>
              <a:rPr lang="en-GB" sz="2000" spc="-50">
                <a:latin typeface="Calibri"/>
              </a:rPr>
              <a:t>– December 2024  </a:t>
            </a:r>
            <a:endParaRPr lang="en-GB" sz="2000" b="0" i="1" u="none" strike="noStrike" kern="1200" cap="none" spc="0" normalizeH="0" baseline="0" noProof="0">
              <a:ln>
                <a:noFill/>
              </a:ln>
              <a:effectLst/>
              <a:uLnTx/>
              <a:uFillTx/>
              <a:latin typeface="Calibri"/>
              <a:ea typeface="Calibri"/>
              <a:cs typeface="Calibri"/>
            </a:endParaRPr>
          </a:p>
        </p:txBody>
      </p:sp>
      <p:sp>
        <p:nvSpPr>
          <p:cNvPr id="3" name="Rectangle: Rounded Corners 2">
            <a:hlinkClick r:id="" action="ppaction://hlinkshowjump?jump=nextslide" highlightClick="1"/>
            <a:extLst>
              <a:ext uri="{FF2B5EF4-FFF2-40B4-BE49-F238E27FC236}">
                <a16:creationId xmlns:a16="http://schemas.microsoft.com/office/drawing/2014/main" id="{CAD9600C-81C1-4B29-810E-2E0B2AB74BA8}"/>
              </a:ext>
            </a:extLst>
          </p:cNvPr>
          <p:cNvSpPr/>
          <p:nvPr/>
        </p:nvSpPr>
        <p:spPr>
          <a:xfrm>
            <a:off x="2892000" y="721552"/>
            <a:ext cx="6408000"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2000" spc="-50">
                <a:latin typeface="Calibri" panose="020F0502020204030204"/>
              </a:rPr>
              <a:t>Changes </a:t>
            </a:r>
            <a:r>
              <a:rPr kumimoji="0" lang="en-GB" sz="2000" b="0" i="0" u="none" strike="noStrike" kern="1200" cap="none" spc="-50" normalizeH="0" baseline="0" noProof="0">
                <a:ln>
                  <a:noFill/>
                </a:ln>
                <a:effectLst/>
                <a:uLnTx/>
                <a:uFillTx/>
                <a:latin typeface="Calibri" panose="020F0502020204030204"/>
                <a:ea typeface="+mj-ea"/>
                <a:cs typeface="+mj-cs"/>
              </a:rPr>
              <a:t>in the September 2024 </a:t>
            </a:r>
            <a:r>
              <a:rPr lang="en-GB" sz="2000" spc="-50">
                <a:latin typeface="Calibri" panose="020F0502020204030204"/>
                <a:ea typeface="+mj-ea"/>
                <a:cs typeface="+mj-cs"/>
              </a:rPr>
              <a:t>standards</a:t>
            </a:r>
            <a:r>
              <a:rPr kumimoji="0" lang="en-GB" sz="2000" b="0" i="0" u="none" strike="noStrike" kern="1200" cap="none" spc="-50" normalizeH="0" baseline="0" noProof="0">
                <a:ln>
                  <a:noFill/>
                </a:ln>
                <a:effectLst/>
                <a:uLnTx/>
                <a:uFillTx/>
                <a:latin typeface="Calibri" panose="020F0502020204030204"/>
                <a:ea typeface="+mj-ea"/>
                <a:cs typeface="+mj-cs"/>
              </a:rPr>
              <a:t> </a:t>
            </a:r>
            <a:r>
              <a:rPr lang="en-GB" sz="2000" spc="-50">
                <a:latin typeface="Calibri" panose="020F0502020204030204"/>
                <a:ea typeface="+mj-ea"/>
                <a:cs typeface="+mj-cs"/>
              </a:rPr>
              <a:t>update</a:t>
            </a:r>
            <a:r>
              <a:rPr lang="en-GB" sz="2000" spc="-50">
                <a:latin typeface="Calibri" panose="020F0502020204030204"/>
              </a:rPr>
              <a:t>  </a:t>
            </a:r>
            <a:endParaRPr kumimoji="0" lang="en-GB" sz="2000" b="0" i="0" u="none" strike="noStrike" kern="1200" cap="none" spc="-50" normalizeH="0" baseline="0" noProof="0">
              <a:ln>
                <a:noFill/>
              </a:ln>
              <a:effectLst/>
              <a:uLnTx/>
              <a:uFillTx/>
              <a:latin typeface="Calibri" panose="020F0502020204030204"/>
              <a:ea typeface="+mj-ea"/>
              <a:cs typeface="+mj-cs"/>
            </a:endParaRPr>
          </a:p>
        </p:txBody>
      </p:sp>
      <p:sp>
        <p:nvSpPr>
          <p:cNvPr id="82" name="not this">
            <a:hlinkClick r:id="rId4" action="ppaction://hlinksldjump" highlightClick="1"/>
            <a:extLst>
              <a:ext uri="{FF2B5EF4-FFF2-40B4-BE49-F238E27FC236}">
                <a16:creationId xmlns:a16="http://schemas.microsoft.com/office/drawing/2014/main" id="{FC27B757-DE1F-4931-8A5C-469F838AA1FB}"/>
              </a:ext>
            </a:extLst>
          </p:cNvPr>
          <p:cNvSpPr/>
          <p:nvPr/>
        </p:nvSpPr>
        <p:spPr>
          <a:xfrm>
            <a:off x="2892000" y="3247552"/>
            <a:ext cx="6408000" cy="720000"/>
          </a:xfrm>
          <a:prstGeom prst="roundRect">
            <a:avLst>
              <a:gd name="adj" fmla="val 28448"/>
            </a:avLst>
          </a:prstGeom>
          <a:solidFill>
            <a:srgbClr val="295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spc="-50">
                <a:latin typeface="Calibri" panose="020F0502020204030204"/>
              </a:rPr>
              <a:t>Draft standards scheduled to be published in December 2024</a:t>
            </a: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400" b="1" i="0" u="none" strike="noStrike" kern="1200" cap="none" spc="-50" normalizeH="0" baseline="0" noProof="0">
                <a:ln>
                  <a:noFill/>
                </a:ln>
                <a:solidFill>
                  <a:srgbClr val="C00000"/>
                </a:solidFill>
                <a:effectLst/>
                <a:uLnTx/>
                <a:uFillTx/>
                <a:latin typeface="Calibri"/>
                <a:ea typeface="+mj-ea"/>
                <a:cs typeface="+mj-cs"/>
              </a:rPr>
              <a:t>Click a button to proceed</a:t>
            </a:r>
            <a:r>
              <a:rPr lang="en-GB" sz="2400" b="1" spc="-50">
                <a:solidFill>
                  <a:srgbClr val="C00000"/>
                </a:solidFill>
                <a:latin typeface="Calibri"/>
              </a:rPr>
              <a:t> </a:t>
            </a:r>
            <a:endParaRPr kumimoji="0" lang="en-GB" sz="2400" b="1" i="1" u="none" strike="noStrike" kern="1200" cap="none" spc="0" normalizeH="0" baseline="0" noProof="0">
              <a:ln>
                <a:noFill/>
              </a:ln>
              <a:solidFill>
                <a:srgbClr val="C00000"/>
              </a:solidFill>
              <a:effectLst/>
              <a:uLnTx/>
              <a:uFillTx/>
              <a:latin typeface="Calibri"/>
              <a:ea typeface="+mj-ea"/>
              <a:cs typeface="+mj-cs"/>
            </a:endParaRPr>
          </a:p>
        </p:txBody>
      </p:sp>
      <p:sp>
        <p:nvSpPr>
          <p:cNvPr id="2" name="Rectangle: Rounded Corners 1">
            <a:hlinkClick r:id="rId5" action="ppaction://hlinksldjump" highlightClick="1"/>
            <a:extLst>
              <a:ext uri="{FF2B5EF4-FFF2-40B4-BE49-F238E27FC236}">
                <a16:creationId xmlns:a16="http://schemas.microsoft.com/office/drawing/2014/main" id="{9B743654-6578-414B-B51B-B890B1B744A1}"/>
              </a:ext>
            </a:extLst>
          </p:cNvPr>
          <p:cNvSpPr/>
          <p:nvPr/>
        </p:nvSpPr>
        <p:spPr>
          <a:xfrm>
            <a:off x="2892000" y="4510552"/>
            <a:ext cx="6408000" cy="720000"/>
          </a:xfrm>
          <a:prstGeom prst="roundRect">
            <a:avLst>
              <a:gd name="adj" fmla="val 24600"/>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000" b="0" i="0" u="none" strike="noStrike" kern="1200" cap="none" spc="-50" normalizeH="0" baseline="0" noProof="0">
                <a:ln>
                  <a:noFill/>
                </a:ln>
                <a:effectLst/>
                <a:uLnTx/>
                <a:uFillTx/>
                <a:latin typeface="Calibri"/>
                <a:ea typeface="+mj-ea"/>
                <a:cs typeface="+mj-cs"/>
              </a:rPr>
              <a:t>Draft standards scheduled for consultation </a:t>
            </a:r>
            <a:endParaRPr kumimoji="0" lang="en-GB" sz="2000" b="0" i="1" u="none" strike="noStrike" kern="1200" cap="none" spc="0" normalizeH="0" baseline="0" noProof="0">
              <a:ln>
                <a:noFill/>
              </a:ln>
              <a:effectLst/>
              <a:uLnTx/>
              <a:uFillTx/>
              <a:latin typeface="Calibri"/>
              <a:ea typeface="+mj-ea"/>
              <a:cs typeface="+mj-cs"/>
            </a:endParaRPr>
          </a:p>
        </p:txBody>
      </p:sp>
      <p:pic>
        <p:nvPicPr>
          <p:cNvPr id="4" name="Picture 3">
            <a:hlinkClick r:id="" action="ppaction://hlinkshowjump?jump=endshow"/>
            <a:extLst>
              <a:ext uri="{FF2B5EF4-FFF2-40B4-BE49-F238E27FC236}">
                <a16:creationId xmlns:a16="http://schemas.microsoft.com/office/drawing/2014/main" id="{2807FAF7-C749-C208-24C6-BC6ACEACF503}"/>
              </a:ext>
            </a:extLst>
          </p:cNvPr>
          <p:cNvPicPr>
            <a:picLocks noChangeAspect="1"/>
          </p:cNvPicPr>
          <p:nvPr/>
        </p:nvPicPr>
        <p:blipFill>
          <a:blip r:embed="rId6"/>
          <a:stretch>
            <a:fillRect/>
          </a:stretch>
        </p:blipFill>
        <p:spPr>
          <a:xfrm>
            <a:off x="89371" y="6016808"/>
            <a:ext cx="720000" cy="692039"/>
          </a:xfrm>
          <a:prstGeom prst="rect">
            <a:avLst/>
          </a:prstGeom>
        </p:spPr>
      </p:pic>
    </p:spTree>
    <p:extLst>
      <p:ext uri="{BB962C8B-B14F-4D97-AF65-F5344CB8AC3E}">
        <p14:creationId xmlns:p14="http://schemas.microsoft.com/office/powerpoint/2010/main" val="2078079846"/>
      </p:ext>
    </p:extLst>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GERT8000-HB8 Issue 10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IWA, COSS</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or PC blocking a line</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ea typeface="+mn-ea"/>
                <a:cs typeface="+mn-cs"/>
              </a:rPr>
              <a:t>A new section has been added to this module outlining the actions of a COSS when travelling on a route-proving train. Following recommendations from the Rail Accident Investigation Branch into the </a:t>
            </a:r>
            <a:r>
              <a:rPr kumimoji="0" lang="en-GB" sz="1800" b="0" i="0" u="none" strike="noStrike" kern="1200" cap="none" spc="-50" normalizeH="0" baseline="0" noProof="0" err="1">
                <a:ln>
                  <a:noFill/>
                </a:ln>
                <a:solidFill>
                  <a:prstClr val="black"/>
                </a:solidFill>
                <a:effectLst/>
                <a:uLnTx/>
                <a:uFillTx/>
                <a:ea typeface="+mn-ea"/>
                <a:cs typeface="+mn-cs"/>
              </a:rPr>
              <a:t>Carmont</a:t>
            </a:r>
            <a:r>
              <a:rPr kumimoji="0" lang="en-GB" sz="1800" b="0" i="0" u="none" strike="noStrike" kern="1200" cap="none" spc="-50" normalizeH="0" baseline="0" noProof="0">
                <a:ln>
                  <a:noFill/>
                </a:ln>
                <a:solidFill>
                  <a:prstClr val="black"/>
                </a:solidFill>
                <a:effectLst/>
                <a:uLnTx/>
                <a:uFillTx/>
                <a:ea typeface="+mn-ea"/>
                <a:cs typeface="+mn-cs"/>
              </a:rPr>
              <a:t> accident, a new standardised approach to route proving has been developed. As part of this project, the Rule Book has been updated with instructions telling staff what to do if they are required to access the track from a route-proving train.</a:t>
            </a:r>
            <a:r>
              <a:rPr kumimoji="0" lang="en-GB" sz="1800" b="1" i="0" u="none" strike="noStrike" kern="1200" cap="none" spc="-50" normalizeH="0" baseline="0" noProof="0">
                <a:ln>
                  <a:noFill/>
                </a:ln>
                <a:solidFill>
                  <a:prstClr val="black"/>
                </a:solidFill>
                <a:effectLst/>
                <a:uLnTx/>
                <a:uFillTx/>
                <a:ea typeface="+mn-ea"/>
                <a:cs typeface="+mn-cs"/>
              </a:rPr>
              <a:t> </a:t>
            </a:r>
          </a:p>
          <a:p>
            <a:r>
              <a:rPr lang="en-GB">
                <a:solidFill>
                  <a:schemeClr val="tx1"/>
                </a:solidFill>
              </a:rPr>
              <a:t>Aiming</a:t>
            </a:r>
            <a:r>
              <a:rPr lang="en-GB" sz="1800" b="0" i="0" u="none" strike="noStrike" baseline="0">
                <a:solidFill>
                  <a:schemeClr val="tx1"/>
                </a:solidFill>
              </a:rPr>
              <a:t> to use new technology to better protect staff working</a:t>
            </a:r>
            <a:br>
              <a:rPr lang="en-GB" sz="1800" b="0" i="0" u="none" strike="noStrike" baseline="0"/>
            </a:br>
            <a:r>
              <a:rPr lang="en-GB" sz="1800" b="0" i="0" u="none" strike="noStrike" baseline="0">
                <a:solidFill>
                  <a:schemeClr val="tx1"/>
                </a:solidFill>
              </a:rPr>
              <a:t>on the railway, equipment has been the subject of successful trials </a:t>
            </a:r>
            <a:r>
              <a:rPr lang="en-GB">
                <a:solidFill>
                  <a:schemeClr val="tx1"/>
                </a:solidFill>
              </a:rPr>
              <a:t>which</a:t>
            </a:r>
            <a:br>
              <a:rPr lang="en-GB" sz="1800" b="0" i="0" u="none" strike="noStrike" baseline="0"/>
            </a:br>
            <a:r>
              <a:rPr lang="en-GB" sz="1800" b="0" i="0" u="none" strike="noStrike" baseline="0">
                <a:solidFill>
                  <a:schemeClr val="tx1"/>
                </a:solidFill>
              </a:rPr>
              <a:t>allows a COSS to disconnect signalling equipment remotely providing </a:t>
            </a:r>
            <a:endParaRPr lang="en-GB">
              <a:solidFill>
                <a:schemeClr val="tx1"/>
              </a:solidFill>
            </a:endParaRPr>
          </a:p>
          <a:p>
            <a:r>
              <a:rPr lang="en-GB" sz="1800" b="0" i="0" u="none" strike="noStrike" baseline="0">
                <a:solidFill>
                  <a:schemeClr val="tx1"/>
                </a:solidFill>
              </a:rPr>
              <a:t>additional protection for a line blockage. The handbook has been</a:t>
            </a:r>
            <a:br>
              <a:rPr lang="en-GB" sz="1800" b="0" i="0" u="none" strike="noStrike" baseline="0"/>
            </a:br>
            <a:r>
              <a:rPr lang="en-GB" sz="1800" b="0" i="0" u="none" strike="noStrike" baseline="0">
                <a:solidFill>
                  <a:schemeClr val="tx1"/>
                </a:solidFill>
              </a:rPr>
              <a:t>changed to include this as a further permitted means of providing additional</a:t>
            </a:r>
            <a:br>
              <a:rPr lang="en-GB" sz="1800" b="0" i="0" u="none" strike="noStrike" baseline="0"/>
            </a:br>
            <a:r>
              <a:rPr lang="en-GB" sz="1800" b="0" i="0" u="none" strike="noStrike" baseline="0">
                <a:solidFill>
                  <a:schemeClr val="tx1"/>
                </a:solidFill>
              </a:rPr>
              <a:t>protection.</a:t>
            </a:r>
            <a:endParaRPr lang="en-GB" sz="1800" b="0" i="0" u="none" strike="noStrike" baseline="0">
              <a:solidFill>
                <a:schemeClr val="tx1"/>
              </a:solidFill>
              <a:ea typeface="Calibri"/>
              <a:cs typeface="Calibri"/>
            </a:endParaRPr>
          </a:p>
          <a:p>
            <a:pPr algn="l"/>
            <a:endParaRPr lang="en-GB" sz="1800" b="0" i="0" u="none" strike="noStrike" baseline="0">
              <a:solidFill>
                <a:schemeClr val="tx1"/>
              </a:solidFill>
            </a:endParaRPr>
          </a:p>
          <a:p>
            <a:pPr algn="l"/>
            <a:r>
              <a:rPr lang="en-GB" sz="1800" b="0" i="0" u="none" strike="noStrike" baseline="0">
                <a:solidFill>
                  <a:schemeClr val="tx1"/>
                </a:solidFill>
              </a:rPr>
              <a:t>The competency of safe work leader (SWL) is no longer recognised</a:t>
            </a:r>
            <a:r>
              <a:rPr lang="en-GB">
                <a:solidFill>
                  <a:schemeClr val="tx1"/>
                </a:solidFill>
              </a:rPr>
              <a:t>.</a:t>
            </a:r>
            <a:br>
              <a:rPr lang="en-GB" sz="1800" b="0" i="0" u="none" strike="noStrike" baseline="0"/>
            </a:br>
            <a:r>
              <a:rPr lang="en-GB">
                <a:solidFill>
                  <a:schemeClr val="tx1"/>
                </a:solidFill>
              </a:rPr>
              <a:t>All</a:t>
            </a:r>
            <a:r>
              <a:rPr lang="en-GB" sz="1800" b="0" i="0" u="none" strike="noStrike" baseline="0">
                <a:solidFill>
                  <a:schemeClr val="tx1"/>
                </a:solidFill>
              </a:rPr>
              <a:t> reference to this obsolete competency has been removed.</a:t>
            </a:r>
            <a:endParaRPr kumimoji="0" lang="en-GB" sz="1800" b="1" i="0" u="none" strike="noStrike" kern="1200" cap="none" spc="-50" normalizeH="0" baseline="0" noProof="0">
              <a:ln>
                <a:noFill/>
              </a:ln>
              <a:solidFill>
                <a:schemeClr val="tx1"/>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64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64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55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B229E0FA-2DF6-9370-99EA-B8C5CBAB60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E6483043-0A0E-DCE8-1CBB-2216F07EA77D}"/>
              </a:ext>
            </a:extLst>
          </p:cNvPr>
          <p:cNvPicPr>
            <a:picLocks noChangeAspect="1"/>
          </p:cNvPicPr>
          <p:nvPr/>
        </p:nvPicPr>
        <p:blipFill>
          <a:blip r:embed="rId11"/>
          <a:stretch>
            <a:fillRect/>
          </a:stretch>
        </p:blipFill>
        <p:spPr>
          <a:xfrm>
            <a:off x="8578784" y="2610740"/>
            <a:ext cx="2480619"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D5AEFACB-503A-13F1-424F-B85E186BE4DB}"/>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19373413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GERT8000-HB11 Issue 11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Duties of the person in charge of the possession (PICOP)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a:spcAft>
                <a:spcPts val="600"/>
              </a:spcAft>
            </a:pPr>
            <a:r>
              <a:rPr lang="en-GB" sz="1800" b="0" i="0" u="none" strike="noStrike" baseline="0">
                <a:solidFill>
                  <a:schemeClr val="tx1"/>
                </a:solidFill>
              </a:rPr>
              <a:t>This module has been updated following the RAIB investigation into a 'near </a:t>
            </a:r>
            <a:r>
              <a:rPr lang="en-GB" sz="1800" b="0" i="0" u="none" strike="noStrike" baseline="0" err="1">
                <a:solidFill>
                  <a:schemeClr val="tx1"/>
                </a:solidFill>
              </a:rPr>
              <a:t>miss'</a:t>
            </a:r>
            <a:r>
              <a:rPr lang="en-GB" sz="1800" b="0" i="0" u="none" strike="noStrike" baseline="0">
                <a:solidFill>
                  <a:schemeClr val="tx1"/>
                </a:solidFill>
              </a:rPr>
              <a:t> with possession support staff</a:t>
            </a:r>
            <a:r>
              <a:rPr lang="en-GB">
                <a:solidFill>
                  <a:schemeClr val="tx1"/>
                </a:solidFill>
              </a:rPr>
              <a:t>. It</a:t>
            </a:r>
            <a:r>
              <a:rPr lang="en-GB" sz="1800" b="0" i="0" u="none" strike="noStrike" baseline="0">
                <a:solidFill>
                  <a:schemeClr val="tx1"/>
                </a:solidFill>
              </a:rPr>
              <a:t> relates to the arrangements for granting possessions in signal boxes and control centres with multiple workstations </a:t>
            </a:r>
            <a:r>
              <a:rPr lang="en-GB">
                <a:solidFill>
                  <a:schemeClr val="tx1"/>
                </a:solidFill>
              </a:rPr>
              <a:t>which should</a:t>
            </a:r>
            <a:r>
              <a:rPr lang="en-GB" sz="1800" b="0" i="0" u="none" strike="noStrike" baseline="0">
                <a:solidFill>
                  <a:schemeClr val="tx1"/>
                </a:solidFill>
              </a:rPr>
              <a:t> be reviewed and</a:t>
            </a:r>
            <a:r>
              <a:rPr lang="en-GB">
                <a:solidFill>
                  <a:schemeClr val="tx1"/>
                </a:solidFill>
              </a:rPr>
              <a:t>,</a:t>
            </a:r>
            <a:r>
              <a:rPr lang="en-GB" sz="1800" b="0" i="0" u="none" strike="noStrike" baseline="0">
                <a:solidFill>
                  <a:schemeClr val="tx1"/>
                </a:solidFill>
              </a:rPr>
              <a:t> where appropriate</a:t>
            </a:r>
            <a:r>
              <a:rPr lang="en-GB">
                <a:solidFill>
                  <a:schemeClr val="tx1"/>
                </a:solidFill>
              </a:rPr>
              <a:t>,</a:t>
            </a:r>
            <a:r>
              <a:rPr lang="en-GB" sz="1800" b="0" i="0" u="none" strike="noStrike" baseline="0">
                <a:solidFill>
                  <a:schemeClr val="tx1"/>
                </a:solidFill>
              </a:rPr>
              <a:t> improved.</a:t>
            </a:r>
          </a:p>
          <a:p>
            <a:pPr marL="2422525" algn="l">
              <a:spcAft>
                <a:spcPts val="600"/>
              </a:spcAft>
            </a:pPr>
            <a:r>
              <a:rPr lang="en-GB" sz="1800" b="0" i="0" u="none" strike="noStrike" baseline="0">
                <a:solidFill>
                  <a:schemeClr val="tx1"/>
                </a:solidFill>
              </a:rPr>
              <a:t>The Rule Book describes each possession as being of one line only, and any other signaller involved is assumed to be on the same line of route. Possessions are now frequently planned to cover extensive mileages on the same line of route, or to involve more than one line of route. Where more than one running line is involved, these may be published as a single item. Irregularities have arisen such as signallers not being aware that a possession has been granted, poor safety-critical communications</a:t>
            </a:r>
            <a:r>
              <a:rPr lang="en-GB">
                <a:solidFill>
                  <a:schemeClr val="tx1"/>
                </a:solidFill>
              </a:rPr>
              <a:t>,</a:t>
            </a:r>
            <a:r>
              <a:rPr lang="en-GB" sz="1800" b="0" i="0" u="none" strike="noStrike" baseline="0">
                <a:solidFill>
                  <a:schemeClr val="tx1"/>
                </a:solidFill>
              </a:rPr>
              <a:t> and signallers being asked to grant permission for protection to be placed in areas they are not familiar with. It is also possible that a signaller may not be aware of the boundaries of other signalling control areas or the correct contact details when required to advise other signallers concerned. (</a:t>
            </a:r>
            <a:r>
              <a:rPr lang="en-GB">
                <a:solidFill>
                  <a:schemeClr val="tx1"/>
                </a:solidFill>
              </a:rPr>
              <a:t>Continued</a:t>
            </a:r>
            <a:r>
              <a:rPr lang="en-GB" sz="1800" b="0" i="0" u="none" strike="noStrike" baseline="0">
                <a:solidFill>
                  <a:schemeClr val="tx1"/>
                </a:solidFill>
              </a:rPr>
              <a:t> on next slide</a:t>
            </a:r>
            <a:r>
              <a:rPr lang="en-GB">
                <a:solidFill>
                  <a:schemeClr val="tx1"/>
                </a:solidFill>
              </a:rPr>
              <a:t>.)</a:t>
            </a:r>
            <a:endParaRPr lang="en-GB" sz="1800" b="0" i="0" u="none" strike="noStrike" baseline="0">
              <a:solidFill>
                <a:schemeClr val="tx1"/>
              </a:solidFill>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18" name="Picture 17">
            <a:extLst>
              <a:ext uri="{FF2B5EF4-FFF2-40B4-BE49-F238E27FC236}">
                <a16:creationId xmlns:a16="http://schemas.microsoft.com/office/drawing/2014/main" id="{B7FA7C49-8240-6FF8-E648-39649A69751A}"/>
              </a:ext>
            </a:extLst>
          </p:cNvPr>
          <p:cNvPicPr>
            <a:picLocks noChangeAspect="1"/>
          </p:cNvPicPr>
          <p:nvPr/>
        </p:nvPicPr>
        <p:blipFill>
          <a:blip r:embed="rId11"/>
          <a:stretch>
            <a:fillRect/>
          </a:stretch>
        </p:blipFill>
        <p:spPr>
          <a:xfrm>
            <a:off x="1132585" y="2543852"/>
            <a:ext cx="2348148" cy="3301591"/>
          </a:xfrm>
          <a:prstGeom prst="roundRect">
            <a:avLst>
              <a:gd name="adj" fmla="val 5289"/>
            </a:avLst>
          </a:prstGeom>
          <a:effectLst>
            <a:outerShdw blurRad="63500" sx="102000" sy="102000" algn="ctr" rotWithShape="0">
              <a:prstClr val="black">
                <a:alpha val="40000"/>
              </a:prstClr>
            </a:outerShdw>
          </a:effectLst>
        </p:spPr>
      </p:pic>
      <p:pic>
        <p:nvPicPr>
          <p:cNvPr id="20" name="Picture 19">
            <a:hlinkClick r:id="" action="ppaction://hlinkshowjump?jump=nextslide"/>
            <a:extLst>
              <a:ext uri="{FF2B5EF4-FFF2-40B4-BE49-F238E27FC236}">
                <a16:creationId xmlns:a16="http://schemas.microsoft.com/office/drawing/2014/main" id="{54CCFBAE-EB15-13D2-B97A-9A9E09ED8FC8}"/>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23" name="Picture 22">
            <a:extLst>
              <a:ext uri="{FF2B5EF4-FFF2-40B4-BE49-F238E27FC236}">
                <a16:creationId xmlns:a16="http://schemas.microsoft.com/office/drawing/2014/main" id="{75CDD314-E9EA-A018-982D-6085326314F5}"/>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3" name="Picture 2">
            <a:hlinkClick r:id="rId13" action="ppaction://hlinksldjump"/>
            <a:extLst>
              <a:ext uri="{FF2B5EF4-FFF2-40B4-BE49-F238E27FC236}">
                <a16:creationId xmlns:a16="http://schemas.microsoft.com/office/drawing/2014/main" id="{50527B0C-04B1-563E-83E6-2B821CE88735}"/>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91905704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GERT8000-HB11 Issue 11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Duties of the person in charge of the possession (PICOP)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a:spcAft>
                <a:spcPts val="600"/>
              </a:spcAft>
            </a:pPr>
            <a:r>
              <a:rPr lang="en-GB" sz="1800" b="0" i="0" u="none" strike="noStrike" baseline="0">
                <a:solidFill>
                  <a:schemeClr val="tx1"/>
                </a:solidFill>
              </a:rPr>
              <a:t>Successful trials have been carried out of an alternative arrangement under which the person in charge of the possession (PICOP) contacts each signaller who has a protecting signal for the possession when a possession is being granted or given up</a:t>
            </a:r>
            <a:r>
              <a:rPr lang="en-GB">
                <a:solidFill>
                  <a:schemeClr val="tx1"/>
                </a:solidFill>
              </a:rPr>
              <a:t>.</a:t>
            </a:r>
            <a:r>
              <a:rPr lang="en-GB" sz="1800" b="0" i="0" u="none" strike="noStrike" baseline="0">
                <a:solidFill>
                  <a:schemeClr val="tx1"/>
                </a:solidFill>
              </a:rPr>
              <a:t> </a:t>
            </a:r>
            <a:r>
              <a:rPr lang="en-GB">
                <a:solidFill>
                  <a:schemeClr val="tx1"/>
                </a:solidFill>
              </a:rPr>
              <a:t>They agree</a:t>
            </a:r>
            <a:r>
              <a:rPr lang="en-GB" sz="1800" b="0" i="0" u="none" strike="noStrike" baseline="0">
                <a:solidFill>
                  <a:schemeClr val="tx1"/>
                </a:solidFill>
              </a:rPr>
              <a:t> the arrangements so far as that signaller's area of control </a:t>
            </a:r>
            <a:r>
              <a:rPr lang="en-GB">
                <a:solidFill>
                  <a:schemeClr val="tx1"/>
                </a:solidFill>
              </a:rPr>
              <a:t>is</a:t>
            </a:r>
            <a:r>
              <a:rPr lang="en-GB" sz="1800" b="0" i="0" u="none" strike="noStrike" baseline="0">
                <a:solidFill>
                  <a:schemeClr val="tx1"/>
                </a:solidFill>
              </a:rPr>
              <a:t> concerned. Each of those signallers is responsible for advising adjacent signallers who do not have a protecting signal. These arrangements have now been included in the Rule Book.</a:t>
            </a:r>
          </a:p>
          <a:p>
            <a:pPr>
              <a:spcAft>
                <a:spcPts val="600"/>
              </a:spcAft>
            </a:pPr>
            <a:r>
              <a:rPr kumimoji="0" lang="en-GB" sz="1800" i="0" u="none" strike="noStrike" kern="1200" cap="none" spc="-50" normalizeH="0" baseline="0" noProof="0">
                <a:ln>
                  <a:noFill/>
                </a:ln>
                <a:solidFill>
                  <a:schemeClr val="tx1"/>
                </a:solidFill>
                <a:effectLst/>
                <a:uLnTx/>
                <a:uFillTx/>
                <a:ea typeface="+mn-ea"/>
                <a:cs typeface="+mn-cs"/>
              </a:rPr>
              <a:t>When possession is taken around one or more engineering trains, the driver is instructed not to make any movement until instructed to do so by the PICOP or engineering supervisor (ES). There is no definite requirement to tell the driver that the possession has been </a:t>
            </a:r>
            <a:r>
              <a:rPr lang="en-GB" spc="-50">
                <a:solidFill>
                  <a:schemeClr val="tx1"/>
                </a:solidFill>
              </a:rPr>
              <a:t>granted. Drivers</a:t>
            </a:r>
            <a:r>
              <a:rPr kumimoji="0" lang="en-GB" sz="1800" i="0" u="none" strike="noStrike" kern="1200" cap="none" spc="-50" normalizeH="0" baseline="0" noProof="0">
                <a:ln>
                  <a:noFill/>
                </a:ln>
                <a:solidFill>
                  <a:schemeClr val="tx1"/>
                </a:solidFill>
                <a:effectLst/>
                <a:uLnTx/>
                <a:uFillTx/>
                <a:ea typeface="+mn-ea"/>
                <a:cs typeface="+mn-cs"/>
              </a:rPr>
              <a:t> have been in doubt as to this or have misunderstood a preliminary conversation as meaning the possession has been granted. A requirement has been introduced for the PICOP or ES to tell the driver that the possession has been granted.</a:t>
            </a:r>
            <a:endParaRPr lang="en-GB" sz="1800" i="0" u="none" strike="noStrike" kern="1200" cap="none" spc="-50" normalizeH="0" baseline="0" noProof="0">
              <a:ln>
                <a:noFill/>
              </a:ln>
              <a:solidFill>
                <a:schemeClr val="tx1"/>
              </a:solidFill>
              <a:effectLst/>
              <a:uLnTx/>
              <a:uFillTx/>
              <a:ea typeface="Calibri"/>
              <a:cs typeface="Calibri"/>
            </a:endParaRPr>
          </a:p>
          <a:p>
            <a:pPr algn="l">
              <a:spcAft>
                <a:spcPts val="600"/>
              </a:spcAft>
            </a:pPr>
            <a:r>
              <a:rPr kumimoji="0" lang="en-GB" sz="1800" i="0" u="none" strike="noStrike" kern="1200" cap="none" spc="-50" normalizeH="0" baseline="0" noProof="0">
                <a:ln>
                  <a:noFill/>
                </a:ln>
                <a:solidFill>
                  <a:schemeClr val="tx1"/>
                </a:solidFill>
                <a:effectLst/>
                <a:uLnTx/>
                <a:uFillTx/>
                <a:ea typeface="+mn-ea"/>
                <a:cs typeface="+mn-cs"/>
              </a:rPr>
              <a:t>'Back-to-back' possessions are now permitted to be taken when the detonator protection has been placed in relation to points, providing no movements will take place from one possession into another. Clarification has also been included that the detonator protection for a 'back-to-back' possession can be at a 'sub-standard’ distance.</a:t>
            </a:r>
            <a:endParaRPr lang="en-GB" sz="1800" i="0" u="none" strike="noStrike" kern="1200" cap="none" spc="-50" normalizeH="0" baseline="0" noProof="0">
              <a:ln>
                <a:noFill/>
              </a:ln>
              <a:solidFill>
                <a:schemeClr val="tx1"/>
              </a:solidFill>
              <a:effectLst/>
              <a:uLnTx/>
              <a:uFillTx/>
              <a:ea typeface="Calibri"/>
              <a:cs typeface="Calibri"/>
            </a:endParaRPr>
          </a:p>
          <a:p>
            <a:r>
              <a:rPr lang="en-GB" sz="1800" b="0" i="0" u="none" strike="noStrike" baseline="0">
                <a:solidFill>
                  <a:schemeClr val="tx1"/>
                </a:solidFill>
              </a:rPr>
              <a:t>The competency of safe work leader (SWL) is no </a:t>
            </a:r>
            <a:r>
              <a:rPr lang="en-GB">
                <a:solidFill>
                  <a:schemeClr val="tx1"/>
                </a:solidFill>
              </a:rPr>
              <a:t>longer recognised. </a:t>
            </a:r>
          </a:p>
          <a:p>
            <a:r>
              <a:rPr lang="en-GB">
                <a:solidFill>
                  <a:schemeClr val="tx1"/>
                </a:solidFill>
              </a:rPr>
              <a:t>All reference</a:t>
            </a:r>
            <a:r>
              <a:rPr lang="en-GB" sz="1800" b="0" i="0" u="none" strike="noStrike" baseline="0">
                <a:solidFill>
                  <a:schemeClr val="tx1"/>
                </a:solidFill>
              </a:rPr>
              <a:t> to this obsolete competency has been removed.</a:t>
            </a:r>
            <a:endParaRPr lang="en-GB" sz="1800" i="0" u="none" strike="noStrike" kern="1200" cap="none" spc="-50" normalizeH="0" baseline="0" noProof="0">
              <a:ln>
                <a:noFill/>
              </a:ln>
              <a:solidFill>
                <a:schemeClr val="tx1"/>
              </a:solidFill>
              <a:effectLst/>
              <a:uLnTx/>
              <a:uFillTx/>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3" name="Picture 2">
            <a:hlinkClick r:id="" action="ppaction://hlinkshowjump?jump=previousslide"/>
            <a:extLst>
              <a:ext uri="{FF2B5EF4-FFF2-40B4-BE49-F238E27FC236}">
                <a16:creationId xmlns:a16="http://schemas.microsoft.com/office/drawing/2014/main" id="{5A279B95-69B9-3FFB-4FD8-B94986C0CB5B}"/>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AB5FBC18-3EB6-35F6-B689-9B7B370C61AD}"/>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C5FF4729-346C-BEC0-BF69-1C5953F6EEAF}"/>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71386069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GERT8000-HB12 Issue 10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Duties of the engineering supervisor (ES) in a possession</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873465"/>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16365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a possession is taken around an engineering train, the driver is instructed to make no further movement until authorised by the PICOP or ES. There is however no definite requirement to tell the driver that the possession has been granted, and in some cases drivers have been in doubt whether this is the case, or have misunderstood a preliminary conversation as meaning the possession has been granted. To overcome this, the ES must tell the driver of any engineering train within the work site that the possession has been granted before giving any authority for movement.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a work site is set up or extended around one or more engineering trains, section 3.2 of this handbook prohibits any movement until the work site marker boards (WSMBs) are in place. If a work site is being set up solely to allow a mobile maintenance train (MMT) to work, staff on board are required to place the WSMBs.</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means they have to leave the MMT and proceed to the limits of the work site, contrary to the purpose of using an MMT to reduce the need to leave the train and be exposed to trackside risk. Section 3.2 now contains an exception to allow an MMT to move to the limits of the work site so that the staff can put up the WSMBs.</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safe work leader (SWL) is no longer a recognised one. All references to a safe work leader have been removed from the handbook (including the title</a:t>
            </a:r>
            <a:r>
              <a:rPr lang="en-GB" spc="-50">
                <a:solidFill>
                  <a:prstClr val="black"/>
                </a:solidFill>
                <a:latin typeface="Calibri" panose="020F0502020204030204"/>
              </a:rPr>
              <a:t>).</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Additional protection for a protection zone can now also be provided by using engineering possession reminders (EPRs).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3" name="Picture 2">
            <a:hlinkClick r:id="rId11" action="ppaction://hlinksldjump"/>
            <a:extLst>
              <a:ext uri="{FF2B5EF4-FFF2-40B4-BE49-F238E27FC236}">
                <a16:creationId xmlns:a16="http://schemas.microsoft.com/office/drawing/2014/main" id="{F0D8206F-6836-4F8E-3764-87EC24C44702}"/>
              </a:ext>
            </a:extLst>
          </p:cNvPr>
          <p:cNvPicPr>
            <a:picLocks noChangeAspect="1"/>
          </p:cNvPicPr>
          <p:nvPr/>
        </p:nvPicPr>
        <p:blipFill>
          <a:blip r:embed="rId12"/>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22694758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GERT8000-HB15 Issue 7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Duties of the machine controller (MC) and on-track plant operator</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873465"/>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16365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10 of this handbook contains the arrangements when an item of on-track plant (OTP) is working adjacent to an open line. Questions have been raised about the correctness of the present wording and changes have been made.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10.1 defines a need for clearance between the OTP and any open line, and that if the clearance is not available the open line must be blocked. Section 10.2 describes how the adjacent </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line is to be protected, with section 10.3 describing an alternative method of doing</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so. The present wording incorrectly describes section 10.3 as being an alternative to</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section 10.1, whereas the intended meaning is that the method of protection is</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normally as described in section 10.2, but that section 10.3 can be used in the</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circumstances described.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wording has been changed to give the correct intended meaning. Section 10.1</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refers to 'enough' clearance being available without defining what this means. As </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there is no standard distance this section has been changed to say that the required</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clearance is shown in company instructions.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competency of a safe work leader (SWL) is no longer a recognised one. </a:t>
            </a:r>
            <a:b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All references to a safe work leader have been removed from this handbook.</a:t>
            </a: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D1E06B6-6EB9-1D24-B39B-7F1EA854D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pic>
        <p:nvPicPr>
          <p:cNvPr id="5" name="Picture 4">
            <a:extLst>
              <a:ext uri="{FF2B5EF4-FFF2-40B4-BE49-F238E27FC236}">
                <a16:creationId xmlns:a16="http://schemas.microsoft.com/office/drawing/2014/main" id="{B260A35F-0C25-DAB1-2F42-46D9ED433371}"/>
              </a:ext>
            </a:extLst>
          </p:cNvPr>
          <p:cNvPicPr>
            <a:picLocks noChangeAspect="1"/>
          </p:cNvPicPr>
          <p:nvPr/>
        </p:nvPicPr>
        <p:blipFill>
          <a:blip r:embed="rId11"/>
          <a:stretch>
            <a:fillRect/>
          </a:stretch>
        </p:blipFill>
        <p:spPr>
          <a:xfrm>
            <a:off x="8546075" y="2672118"/>
            <a:ext cx="2486404"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3253ED64-BA11-1F3B-D684-732CE8AE7CF4}"/>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31241117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GERT8000-TS1 Issue 18 - General Signalling Regulations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64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61180" y="1518796"/>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nchorCtr="0"/>
          <a:lstStyle/>
          <a:p>
            <a:pPr marR="0" lvl="0" algn="l" defTabSz="914400" rtl="0" eaLnBrk="1" fontAlgn="auto" latinLnBrk="0" hangingPunct="1">
              <a:lnSpc>
                <a:spcPts val="2100"/>
              </a:lnSpc>
              <a:spcBef>
                <a:spcPts val="0"/>
              </a:spcBef>
              <a:buClrTx/>
              <a:buSzTx/>
              <a:buFontTx/>
              <a:buNone/>
              <a:tabLst/>
              <a:defRPr/>
            </a:pPr>
            <a:r>
              <a:rPr kumimoji="0" lang="en-GB" sz="1800" b="0" i="0" u="none" strike="noStrike" kern="1200" cap="none" spc="-50" normalizeH="0" noProof="0">
                <a:ln>
                  <a:noFill/>
                </a:ln>
                <a:solidFill>
                  <a:prstClr val="black"/>
                </a:solidFill>
                <a:effectLst/>
                <a:uLnTx/>
                <a:uFillTx/>
                <a:latin typeface="Calibri" panose="020F0502020204030204"/>
                <a:ea typeface="+mn-ea"/>
                <a:cs typeface="+mn-cs"/>
              </a:rPr>
              <a:t>A new section has been included in this module to guide signallers on the actions they must take when advised that line-proving trains are to operate. Following the formalisation of the process in new standards, rules have</a:t>
            </a:r>
          </a:p>
          <a:p>
            <a:pPr marL="2508250" marR="0" lvl="0" algn="l" defTabSz="914400" rtl="0" eaLnBrk="1" fontAlgn="auto" latinLnBrk="0" hangingPunct="1">
              <a:lnSpc>
                <a:spcPts val="2100"/>
              </a:lnSpc>
              <a:spcBef>
                <a:spcPts val="0"/>
              </a:spcBef>
              <a:spcAft>
                <a:spcPts val="400"/>
              </a:spcAft>
              <a:buClrTx/>
              <a:buSzTx/>
              <a:buFontTx/>
              <a:buNone/>
              <a:tabLst/>
              <a:defRPr/>
            </a:pPr>
            <a:r>
              <a:rPr kumimoji="0" lang="en-GB" sz="1800" b="0" i="0" u="none" strike="noStrike" kern="1200" cap="none" spc="-50" normalizeH="0" noProof="0">
                <a:ln>
                  <a:noFill/>
                </a:ln>
                <a:solidFill>
                  <a:prstClr val="black"/>
                </a:solidFill>
                <a:effectLst/>
                <a:uLnTx/>
                <a:uFillTx/>
                <a:latin typeface="Calibri" panose="020F0502020204030204"/>
                <a:ea typeface="+mn-ea"/>
                <a:cs typeface="+mn-cs"/>
              </a:rPr>
              <a:t>been placed into section 23 to give signallers a formal process for dealing with a </a:t>
            </a:r>
            <a:r>
              <a:rPr lang="en-GB" spc="-50">
                <a:solidFill>
                  <a:prstClr val="black"/>
                </a:solidFill>
                <a:latin typeface="Calibri" panose="020F0502020204030204"/>
              </a:rPr>
              <a:t>line–proving</a:t>
            </a:r>
            <a:r>
              <a:rPr kumimoji="0" lang="en-GB" sz="1800" b="0" i="0" u="none" strike="noStrike" kern="1200" cap="none" spc="-50" normalizeH="0" noProof="0">
                <a:ln>
                  <a:noFill/>
                </a:ln>
                <a:solidFill>
                  <a:prstClr val="black"/>
                </a:solidFill>
                <a:effectLst/>
                <a:uLnTx/>
                <a:uFillTx/>
                <a:latin typeface="Calibri" panose="020F0502020204030204"/>
                <a:ea typeface="+mn-ea"/>
                <a:cs typeface="+mn-cs"/>
              </a:rPr>
              <a:t> train.</a:t>
            </a:r>
            <a:r>
              <a:rPr kumimoji="0" lang="en-GB" sz="1800" b="1" i="0" u="none" strike="noStrike" kern="1200" cap="none" spc="-50" normalizeH="0" noProof="0">
                <a:ln>
                  <a:noFill/>
                </a:ln>
                <a:solidFill>
                  <a:prstClr val="black"/>
                </a:solidFill>
                <a:effectLst/>
                <a:uLnTx/>
                <a:uFillTx/>
                <a:latin typeface="Calibri" panose="020F0502020204030204"/>
                <a:ea typeface="+mn-ea"/>
                <a:cs typeface="+mn-cs"/>
              </a:rPr>
              <a:t>  </a:t>
            </a:r>
            <a:endParaRPr lang="en-GB" sz="1800" b="1" i="0" u="none" strike="noStrike" kern="1200" cap="none" spc="-50" normalizeH="0" noProof="0">
              <a:ln>
                <a:noFill/>
              </a:ln>
              <a:solidFill>
                <a:prstClr val="black"/>
              </a:solidFill>
              <a:effectLst/>
              <a:uLnTx/>
              <a:uFillTx/>
              <a:latin typeface="Calibri" panose="020F0502020204030204"/>
              <a:ea typeface="Calibri"/>
              <a:cs typeface="Calibri"/>
            </a:endParaRPr>
          </a:p>
          <a:p>
            <a:pPr marL="2508250" marR="0" lvl="0" algn="l" defTabSz="914400" rtl="0" eaLnBrk="1" fontAlgn="auto" latinLnBrk="0" hangingPunct="1">
              <a:lnSpc>
                <a:spcPts val="2100"/>
              </a:lnSpc>
              <a:spcBef>
                <a:spcPts val="0"/>
              </a:spcBef>
              <a:spcAft>
                <a:spcPts val="400"/>
              </a:spcAft>
              <a:buClrTx/>
              <a:buSzTx/>
              <a:buFontTx/>
              <a:buNone/>
              <a:tabLst/>
              <a:defRPr/>
            </a:pPr>
            <a:r>
              <a:rPr kumimoji="0" lang="en-GB" sz="1800" i="0" u="none" strike="noStrike" kern="1200" cap="none" spc="-50" normalizeH="0" noProof="0">
                <a:ln>
                  <a:noFill/>
                </a:ln>
                <a:solidFill>
                  <a:prstClr val="black"/>
                </a:solidFill>
                <a:effectLst/>
                <a:uLnTx/>
                <a:uFillTx/>
                <a:latin typeface="Calibri" panose="020F0502020204030204"/>
                <a:ea typeface="+mn-ea"/>
                <a:cs typeface="+mn-cs"/>
              </a:rPr>
              <a:t>When personnel ask for trains to be stopped on a running line for their own</a:t>
            </a:r>
            <a:br>
              <a:rPr lang="en-GB" sz="1800" i="0" u="none" strike="noStrike" kern="1200" cap="none" spc="-50" normalizeH="0" noProof="0">
                <a:ln>
                  <a:noFill/>
                </a:ln>
                <a:effectLst/>
                <a:uLnTx/>
                <a:uFillTx/>
                <a:latin typeface="Calibri" panose="020F0502020204030204"/>
              </a:rPr>
            </a:br>
            <a:r>
              <a:rPr kumimoji="0" lang="en-GB" sz="1800" i="0" u="none" strike="noStrike" kern="1200" cap="none" spc="-50" normalizeH="0" noProof="0">
                <a:ln>
                  <a:noFill/>
                </a:ln>
                <a:solidFill>
                  <a:prstClr val="black"/>
                </a:solidFill>
                <a:effectLst/>
                <a:uLnTx/>
                <a:uFillTx/>
                <a:latin typeface="Calibri" panose="020F0502020204030204"/>
                <a:ea typeface="+mn-ea"/>
                <a:cs typeface="+mn-cs"/>
              </a:rPr>
              <a:t>protection, as described in section 13.1, the signaller has historically been required to complete a line blockage form (NR3180). Investigations into two 'near </a:t>
            </a:r>
            <a:r>
              <a:rPr kumimoji="0" lang="en-GB" sz="1800" i="0" u="none" strike="noStrike" kern="1200" cap="none" spc="-50" normalizeH="0" noProof="0" err="1">
                <a:ln>
                  <a:noFill/>
                </a:ln>
                <a:solidFill>
                  <a:prstClr val="black"/>
                </a:solidFill>
                <a:effectLst/>
                <a:uLnTx/>
                <a:uFillTx/>
                <a:latin typeface="Calibri" panose="020F0502020204030204"/>
                <a:ea typeface="+mn-ea"/>
                <a:cs typeface="+mn-cs"/>
              </a:rPr>
              <a:t>miss'</a:t>
            </a:r>
            <a:r>
              <a:rPr kumimoji="0" lang="en-GB" sz="1800" i="0" u="none" strike="noStrike" kern="1200" cap="none" spc="-50" normalizeH="0" noProof="0">
                <a:ln>
                  <a:noFill/>
                </a:ln>
                <a:solidFill>
                  <a:prstClr val="black"/>
                </a:solidFill>
                <a:effectLst/>
                <a:uLnTx/>
                <a:uFillTx/>
                <a:latin typeface="Calibri" panose="020F0502020204030204"/>
                <a:ea typeface="+mn-ea"/>
                <a:cs typeface="+mn-cs"/>
              </a:rPr>
              <a:t> incidents have questioned the appropriateness of using that form for this purpose, as it contains much detail that would not be relevant to this situation. A new simpler form (NR3178) has been introduced which contains only details relevant to this situation, which should reduce errors in compiling the form.</a:t>
            </a:r>
            <a:endParaRPr lang="en-GB" sz="1800" i="0" u="none" strike="noStrike" kern="1200" cap="none" spc="-50" normalizeH="0" noProof="0">
              <a:ln>
                <a:noFill/>
              </a:ln>
              <a:solidFill>
                <a:prstClr val="black"/>
              </a:solidFill>
              <a:effectLst/>
              <a:uLnTx/>
              <a:uFillTx/>
              <a:latin typeface="Calibri" panose="020F0502020204030204"/>
              <a:ea typeface="Calibri"/>
              <a:cs typeface="Calibri"/>
            </a:endParaRPr>
          </a:p>
          <a:p>
            <a:pPr marL="2508250" marR="0" lvl="0" algn="l" defTabSz="914400" rtl="0" eaLnBrk="1" fontAlgn="auto" latinLnBrk="0" hangingPunct="1">
              <a:lnSpc>
                <a:spcPts val="2100"/>
              </a:lnSpc>
              <a:spcBef>
                <a:spcPts val="0"/>
              </a:spcBef>
              <a:spcAft>
                <a:spcPts val="400"/>
              </a:spcAft>
              <a:buClrTx/>
              <a:buSzTx/>
              <a:buFontTx/>
              <a:buNone/>
              <a:tabLst/>
              <a:defRPr/>
            </a:pPr>
            <a:r>
              <a:rPr kumimoji="0" lang="en-GB" sz="1800" i="0" u="none" strike="noStrike" kern="1200" cap="none" spc="-50" normalizeH="0" noProof="0">
                <a:ln>
                  <a:noFill/>
                </a:ln>
                <a:solidFill>
                  <a:prstClr val="black"/>
                </a:solidFill>
                <a:effectLst/>
                <a:uLnTx/>
                <a:uFillTx/>
                <a:latin typeface="Calibri" panose="020F0502020204030204"/>
                <a:ea typeface="+mn-ea"/>
                <a:cs typeface="+mn-cs"/>
              </a:rPr>
              <a:t>Rule Book module T10, Regulation 6 contains a requirement for the DP to arrange with the signaller to block an adjacent running line when work is to be carried out on the side of a vehicle nearest to that running line and the distance between the outside rail of the line on which the vehicle is standing and that adjacent running line is less than 3 metres (approximately 10 feet). (</a:t>
            </a:r>
            <a:r>
              <a:rPr lang="en-GB" spc="-50">
                <a:solidFill>
                  <a:prstClr val="black"/>
                </a:solidFill>
                <a:latin typeface="Calibri" panose="020F0502020204030204"/>
              </a:rPr>
              <a:t>Continued</a:t>
            </a:r>
            <a:r>
              <a:rPr kumimoji="0" lang="en-GB" sz="1800" i="0" u="none" strike="noStrike" kern="1200" cap="none" spc="-50" normalizeH="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8319EFCA-CCDC-E987-DA48-10805FD52A97}"/>
              </a:ext>
            </a:extLst>
          </p:cNvPr>
          <p:cNvPicPr>
            <a:picLocks noChangeAspect="1"/>
          </p:cNvPicPr>
          <p:nvPr/>
        </p:nvPicPr>
        <p:blipFill>
          <a:blip r:embed="rId11"/>
          <a:stretch>
            <a:fillRect/>
          </a:stretch>
        </p:blipFill>
        <p:spPr>
          <a:xfrm>
            <a:off x="1161180" y="2230277"/>
            <a:ext cx="2506738" cy="3528000"/>
          </a:xfrm>
          <a:prstGeom prst="roundRect">
            <a:avLst>
              <a:gd name="adj" fmla="val 5289"/>
            </a:avLst>
          </a:prstGeom>
          <a:effectLst>
            <a:outerShdw blurRad="63500" sx="102000" sy="102000" algn="ctr" rotWithShape="0">
              <a:prstClr val="black">
                <a:alpha val="40000"/>
              </a:prstClr>
            </a:outerShdw>
          </a:effectLst>
        </p:spPr>
      </p:pic>
      <p:pic>
        <p:nvPicPr>
          <p:cNvPr id="6" name="Picture 5">
            <a:hlinkClick r:id="" action="ppaction://hlinkshowjump?jump=nextslide"/>
            <a:extLst>
              <a:ext uri="{FF2B5EF4-FFF2-40B4-BE49-F238E27FC236}">
                <a16:creationId xmlns:a16="http://schemas.microsoft.com/office/drawing/2014/main" id="{1BC8FA81-E134-028D-4947-2AC984AC9757}"/>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7" name="Picture 6">
            <a:extLst>
              <a:ext uri="{FF2B5EF4-FFF2-40B4-BE49-F238E27FC236}">
                <a16:creationId xmlns:a16="http://schemas.microsoft.com/office/drawing/2014/main" id="{500A7C33-0F55-DE84-13A9-E651A5ADCBCF}"/>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3" name="Picture 2">
            <a:hlinkClick r:id="rId13" action="ppaction://hlinksldjump"/>
            <a:extLst>
              <a:ext uri="{FF2B5EF4-FFF2-40B4-BE49-F238E27FC236}">
                <a16:creationId xmlns:a16="http://schemas.microsoft.com/office/drawing/2014/main" id="{31F2B561-EBA7-819E-2A08-E514FFEEAA4E}"/>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66591326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GERT8000-TS1 Issue 18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General Signalling Regulations (2 of 2) </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26645" y="1518796"/>
            <a:ext cx="10045924" cy="442800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There is no corresponding instruction to signallers concerning this requirement, and to overcome this omission, a reference has been added in regulation 13.1.1 to this situation.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It has been pointed out that regulation 13.2.3 is not correct at present. The requirement to tell any other signaller should be to tell any other signaller who controls a portion of line within the line blockage. The term 'protecting signal or block marker' is used in regulation 13.2.3 in a way that is not consistent with how this is defined in regulation 13.2.2. Regulation 13.2.3 says that the signaller granting the line blockage must tell any crossing keepers who may be affected.</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pc="-50">
                <a:solidFill>
                  <a:prstClr val="black"/>
                </a:solidFill>
                <a:latin typeface="Calibri" panose="020F0502020204030204"/>
              </a:rPr>
              <a:t>While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this is correct so far as any crossing keeper within that signaller's area of control is concerned, it would be any other signaller controlling a portion of line within the line blockage who would tell any crossing keepers within that area of control. Regulation 13.2.3 has been reworded to correct these points.</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As part of an intention to use new technology to better protect staff working </a:t>
            </a:r>
            <a:r>
              <a:rPr lang="en-GB" spc="-50">
                <a:solidFill>
                  <a:prstClr val="black"/>
                </a:solidFill>
                <a:latin typeface="Calibri" panose="020F0502020204030204"/>
              </a:rPr>
              <a:t>on</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the railway, equipment has been the subject of successful trials which allows a COSS to disconnect signalling equipment remotely as a further means of providing additional protection for a line blockage. Regulations 13.2.4 and 13.2.7 have been changed to include this as a further permitted means of providing additional protection. </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2A09F64C-3296-293D-68C9-093A2AA310DD}"/>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4" name="Picture 3">
            <a:extLst>
              <a:ext uri="{FF2B5EF4-FFF2-40B4-BE49-F238E27FC236}">
                <a16:creationId xmlns:a16="http://schemas.microsoft.com/office/drawing/2014/main" id="{883D291D-A9D8-9E4D-CDA3-0A6B958EC266}"/>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5" name="Picture 4">
            <a:hlinkClick r:id="rId12" action="ppaction://hlinksldjump"/>
            <a:extLst>
              <a:ext uri="{FF2B5EF4-FFF2-40B4-BE49-F238E27FC236}">
                <a16:creationId xmlns:a16="http://schemas.microsoft.com/office/drawing/2014/main" id="{B1EC03A7-1A91-ED0E-76C6-EB504D51A05E}"/>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22925982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GERT8000-TS9 Issue 5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Level crossings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signaller’s regulations (1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26645" y="1518796"/>
            <a:ext cx="10045924" cy="4108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It has been pointed out that </a:t>
            </a:r>
            <a:r>
              <a:rPr lang="en-GB" spc="-50">
                <a:solidFill>
                  <a:prstClr val="black"/>
                </a:solidFill>
                <a:latin typeface="Calibri" panose="020F0502020204030204"/>
              </a:rPr>
              <a:t>while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regulations 8.5.1 and 8.5.2 permit wrong-direction movements over an RC or CCTV level crossing supervised by a crossing keeper whether or not a level crossing attendant is on duty,  regulation 8.8 requires an attendant to be appointed during single line working.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Regulation 6.9 allows an attendant not to be appointed at an RC or CCTV level</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crossing worked by a signaller, </a:t>
            </a:r>
            <a:r>
              <a:rPr lang="en-GB" spc="-50">
                <a:solidFill>
                  <a:prstClr val="black"/>
                </a:solidFill>
                <a:latin typeface="Calibri" panose="020F0502020204030204"/>
              </a:rPr>
              <a:t>provided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this is authorised in the Signal Box Special</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Instructions</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It </a:t>
            </a:r>
            <a:r>
              <a:rPr lang="en-GB" spc="-50">
                <a:solidFill>
                  <a:prstClr val="black"/>
                </a:solidFill>
                <a:latin typeface="Calibri" panose="020F0502020204030204"/>
              </a:rPr>
              <a:t>was</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found that it was intended to remove the</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exemption from both regulations on the basis that the inclusion in the Signal Box</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Special Instructions avoided the need for regulations. </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However</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although regulation 8 was changed, regulation 6 was not</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There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is an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anomaly as a result. To overcome this, a reference to the exemption has been</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restored to regulation 8.8. (</a:t>
            </a:r>
            <a:r>
              <a:rPr lang="en-GB" spc="-50">
                <a:solidFill>
                  <a:prstClr val="black"/>
                </a:solidFill>
                <a:latin typeface="Calibri" panose="020F0502020204030204"/>
              </a:rPr>
              <a:t>Continued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7" name="Picture 6">
            <a:extLst>
              <a:ext uri="{FF2B5EF4-FFF2-40B4-BE49-F238E27FC236}">
                <a16:creationId xmlns:a16="http://schemas.microsoft.com/office/drawing/2014/main" id="{AE9C2218-A5F0-1AC4-DB83-5832796FFBA1}"/>
              </a:ext>
            </a:extLst>
          </p:cNvPr>
          <p:cNvPicPr>
            <a:picLocks noChangeAspect="1"/>
          </p:cNvPicPr>
          <p:nvPr/>
        </p:nvPicPr>
        <p:blipFill>
          <a:blip r:embed="rId11"/>
          <a:stretch>
            <a:fillRect/>
          </a:stretch>
        </p:blipFill>
        <p:spPr>
          <a:xfrm>
            <a:off x="8536202" y="2342997"/>
            <a:ext cx="2506149" cy="3528000"/>
          </a:xfrm>
          <a:prstGeom prst="roundRect">
            <a:avLst>
              <a:gd name="adj" fmla="val 5289"/>
            </a:avLst>
          </a:prstGeom>
          <a:effectLst>
            <a:outerShdw blurRad="63500" sx="102000" sy="102000" algn="ctr" rotWithShape="0">
              <a:prstClr val="black">
                <a:alpha val="40000"/>
              </a:prstClr>
            </a:outerShdw>
          </a:effectLst>
        </p:spPr>
      </p:pic>
      <p:pic>
        <p:nvPicPr>
          <p:cNvPr id="10" name="Picture 9">
            <a:hlinkClick r:id="" action="ppaction://hlinkshowjump?jump=nextslide"/>
            <a:extLst>
              <a:ext uri="{FF2B5EF4-FFF2-40B4-BE49-F238E27FC236}">
                <a16:creationId xmlns:a16="http://schemas.microsoft.com/office/drawing/2014/main" id="{A0E8A28E-A0B8-175F-9B33-EBFF30DE21EC}"/>
              </a:ext>
            </a:extLst>
          </p:cNvPr>
          <p:cNvPicPr>
            <a:picLocks noChangeAspect="1"/>
          </p:cNvPicPr>
          <p:nvPr/>
        </p:nvPicPr>
        <p:blipFill>
          <a:blip r:embed="rId12">
            <a:alphaModFix/>
          </a:blip>
          <a:stretch>
            <a:fillRect/>
          </a:stretch>
        </p:blipFill>
        <p:spPr>
          <a:xfrm>
            <a:off x="11290478" y="6016808"/>
            <a:ext cx="756000" cy="756000"/>
          </a:xfrm>
          <a:prstGeom prst="rect">
            <a:avLst/>
          </a:prstGeom>
        </p:spPr>
      </p:pic>
      <p:pic>
        <p:nvPicPr>
          <p:cNvPr id="11" name="Picture 10">
            <a:extLst>
              <a:ext uri="{FF2B5EF4-FFF2-40B4-BE49-F238E27FC236}">
                <a16:creationId xmlns:a16="http://schemas.microsoft.com/office/drawing/2014/main" id="{D4A854AA-3D73-9D3A-E9AA-620A60391A3E}"/>
              </a:ext>
            </a:extLst>
          </p:cNvPr>
          <p:cNvPicPr>
            <a:picLocks noChangeAspect="1"/>
          </p:cNvPicPr>
          <p:nvPr/>
        </p:nvPicPr>
        <p:blipFill>
          <a:blip r:embed="rId12">
            <a:alphaModFix amt="20000"/>
          </a:blip>
          <a:stretch>
            <a:fillRect/>
          </a:stretch>
        </p:blipFill>
        <p:spPr>
          <a:xfrm flipH="1">
            <a:off x="10372933" y="6016808"/>
            <a:ext cx="756000" cy="756000"/>
          </a:xfrm>
          <a:prstGeom prst="rect">
            <a:avLst/>
          </a:prstGeom>
        </p:spPr>
      </p:pic>
      <p:pic>
        <p:nvPicPr>
          <p:cNvPr id="3" name="Picture 2">
            <a:hlinkClick r:id="rId13" action="ppaction://hlinksldjump"/>
            <a:extLst>
              <a:ext uri="{FF2B5EF4-FFF2-40B4-BE49-F238E27FC236}">
                <a16:creationId xmlns:a16="http://schemas.microsoft.com/office/drawing/2014/main" id="{C00D0F32-CBE9-DF58-AEF0-F60201E42CA3}"/>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56315082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GERT8000-TS9 Issue 5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Level crossings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signaller’s regulations (2 of 2)</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83160" y="1518796"/>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126645" y="1518796"/>
            <a:ext cx="10045924" cy="410828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Regulation 9 requires the driver of a wrong-direction movement that has started between the wrong-direction speed restriction board ('X' board) and a level crossing with red/green warning lights to approach the level crossing at caution and not pass over it unless it is safe to do so. These crossings in the past were provided at relatively infrequent intervals, but owing to the increased number of level crossings that have been equipped with overlay miniature stop lights in recent years, the relationship between an 'X' board and the level crossing to which it applies may not be apparent, and another level crossing of this type may intervene. </a:t>
            </a:r>
          </a:p>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This is not necessarily an issue with a movement that passes through the whole section</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But,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to reduce the possibility of a train not approaching such a level crossing at caution, a new instruction has been introduced</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It says</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that a train making a wrong-direction movement must proceed at caution until either the movement is completed, or the train passes an 'X' board.</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algn="l"/>
            <a:r>
              <a:rPr lang="en-GB" sz="1800" b="0" i="0" u="none" strike="noStrike" baseline="0">
                <a:solidFill>
                  <a:schemeClr val="tx1"/>
                </a:solidFill>
              </a:rPr>
              <a:t>The Rule Book has been reviewed to remove cases of gender-specific language which can be taken as an assumption that only males are involved. This may deter applications for employment or promotion. To overcome this changes have been made to remove any references to level crossings as being 'manned' and replace these with the term 'manually-controlled'. This change was previously published in the December 2022 </a:t>
            </a:r>
            <a:r>
              <a:rPr lang="en-GB" sz="1800" b="0" i="1" u="none" strike="noStrike" baseline="0">
                <a:solidFill>
                  <a:schemeClr val="tx1"/>
                </a:solidFill>
              </a:rPr>
              <a:t>Periodical Operating Notice</a:t>
            </a:r>
            <a:r>
              <a:rPr lang="en-GB" sz="1800" b="0" i="0" u="none" strike="noStrike" baseline="0">
                <a:solidFill>
                  <a:schemeClr val="tx1"/>
                </a:solidFill>
              </a:rPr>
              <a:t>. </a:t>
            </a:r>
            <a:endParaRPr kumimoji="0" lang="en-GB" sz="1800" i="0" u="none" strike="noStrike" kern="1200" cap="none" spc="-50" normalizeH="0" baseline="0" noProof="0">
              <a:ln>
                <a:noFill/>
              </a:ln>
              <a:solidFill>
                <a:schemeClr val="tx1"/>
              </a:solidFill>
              <a:effectLst/>
              <a:uLnTx/>
              <a:uFillTx/>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0EB8C412-1F66-857B-9CEE-ED1A03B262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hlinkClick r:id="" action="ppaction://hlinkshowjump?jump=previousslide"/>
            <a:extLst>
              <a:ext uri="{FF2B5EF4-FFF2-40B4-BE49-F238E27FC236}">
                <a16:creationId xmlns:a16="http://schemas.microsoft.com/office/drawing/2014/main" id="{BA43F4EC-8053-3882-B2E3-ACFE1BD43E37}"/>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6" name="Picture 5">
            <a:extLst>
              <a:ext uri="{FF2B5EF4-FFF2-40B4-BE49-F238E27FC236}">
                <a16:creationId xmlns:a16="http://schemas.microsoft.com/office/drawing/2014/main" id="{BB224774-7597-9A51-3C67-62EFBB73F468}"/>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3" name="Picture 2">
            <a:hlinkClick r:id="rId12" action="ppaction://hlinksldjump"/>
            <a:extLst>
              <a:ext uri="{FF2B5EF4-FFF2-40B4-BE49-F238E27FC236}">
                <a16:creationId xmlns:a16="http://schemas.microsoft.com/office/drawing/2014/main" id="{F2AE0451-587D-F8CE-84E0-3E1DE727E45E}"/>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3510153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GERT8000-TS11 Issue 7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Failure of, or work on, signalling equipment, signaller's regulations)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Regulation 10.1 allows a signaller to issue an on-sight (OS) movement authority (MA) when it is not possible to issue a full supervision (FS) MA</a:t>
            </a:r>
            <a:r>
              <a:rPr lang="en-GB" spc="-50">
                <a:solidFill>
                  <a:schemeClr val="tx1"/>
                </a:solidFill>
                <a:latin typeface="Calibri" panose="020F0502020204030204"/>
              </a:rPr>
              <a:t>. This is</a:t>
            </a: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 as an alternative to authorising a train to pass an end of authority (</a:t>
            </a:r>
            <a:r>
              <a:rPr kumimoji="0" lang="en-GB" sz="1800" b="0" i="0" u="none" strike="noStrike" kern="1200" cap="none" spc="-50" normalizeH="0" baseline="0" noProof="0" err="1">
                <a:ln>
                  <a:noFill/>
                </a:ln>
                <a:solidFill>
                  <a:schemeClr val="tx1"/>
                </a:solidFill>
                <a:effectLst/>
                <a:uLnTx/>
                <a:uFillTx/>
                <a:latin typeface="Calibri" panose="020F0502020204030204"/>
                <a:ea typeface="+mn-ea"/>
                <a:cs typeface="+mn-cs"/>
              </a:rPr>
              <a:t>EoA</a:t>
            </a: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 without an MA. The line is required to be clear as far as the overlap of the next </a:t>
            </a:r>
            <a:r>
              <a:rPr kumimoji="0" lang="en-GB" sz="1800" b="0" i="0" u="none" strike="noStrike" kern="1200" cap="none" spc="-50" normalizeH="0" baseline="0" noProof="0" err="1">
                <a:ln>
                  <a:noFill/>
                </a:ln>
                <a:solidFill>
                  <a:schemeClr val="tx1"/>
                </a:solidFill>
                <a:effectLst/>
                <a:uLnTx/>
                <a:uFillTx/>
                <a:latin typeface="Calibri" panose="020F0502020204030204"/>
                <a:ea typeface="+mn-ea"/>
                <a:cs typeface="+mn-cs"/>
              </a:rPr>
              <a:t>EoA</a:t>
            </a: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 which is at a stop signal. </a:t>
            </a:r>
          </a:p>
          <a:p>
            <a:pPr marL="2508250">
              <a:spcAft>
                <a:spcPts val="600"/>
              </a:spcAft>
              <a:defRPr/>
            </a:pP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This was written to refer to an ERTMS line with lineside signals, and to allow the same to apply to an ERTMS line without lineside </a:t>
            </a:r>
            <a:r>
              <a:rPr lang="en-GB" spc="-50">
                <a:solidFill>
                  <a:schemeClr val="tx1"/>
                </a:solidFill>
                <a:latin typeface="Calibri" panose="020F0502020204030204"/>
              </a:rPr>
              <a:t>signals. </a:t>
            </a:r>
          </a:p>
          <a:p>
            <a:pPr marL="2508250">
              <a:spcAft>
                <a:spcPts val="600"/>
              </a:spcAft>
              <a:defRPr/>
            </a:pPr>
            <a:r>
              <a:rPr lang="en-GB" spc="-50">
                <a:solidFill>
                  <a:schemeClr val="tx1"/>
                </a:solidFill>
                <a:latin typeface="Calibri" panose="020F0502020204030204"/>
              </a:rPr>
              <a:t>The</a:t>
            </a: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 wording has now been changed to refer also to a block marker.</a:t>
            </a:r>
            <a:endParaRPr lang="en-GB" sz="1800" b="0" i="0" u="none" strike="noStrike" kern="1200" cap="none" spc="-50" normalizeH="0" baseline="0" noProof="0">
              <a:ln>
                <a:noFill/>
              </a:ln>
              <a:solidFill>
                <a:schemeClr val="tx1"/>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0B8327C-9954-B21C-31AD-59623E82C4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10" name="Picture 9">
            <a:extLst>
              <a:ext uri="{FF2B5EF4-FFF2-40B4-BE49-F238E27FC236}">
                <a16:creationId xmlns:a16="http://schemas.microsoft.com/office/drawing/2014/main" id="{767734EF-814B-1DBA-BBA9-12AB292FB4B6}"/>
              </a:ext>
            </a:extLst>
          </p:cNvPr>
          <p:cNvPicPr>
            <a:picLocks noChangeAspect="1"/>
          </p:cNvPicPr>
          <p:nvPr/>
        </p:nvPicPr>
        <p:blipFill>
          <a:blip r:embed="rId11"/>
          <a:stretch>
            <a:fillRect/>
          </a:stretch>
        </p:blipFill>
        <p:spPr>
          <a:xfrm>
            <a:off x="1160867" y="2588683"/>
            <a:ext cx="2483712"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D458F685-8905-BC8F-8FB1-E040A91969BB}"/>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37491213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a:extLst>
              <a:ext uri="{FF2B5EF4-FFF2-40B4-BE49-F238E27FC236}">
                <a16:creationId xmlns:a16="http://schemas.microsoft.com/office/drawing/2014/main" id="{C7BC504F-14FF-DF93-1EFC-4FA29770C870}"/>
              </a:ext>
            </a:extLst>
          </p:cNvPr>
          <p:cNvPicPr>
            <a:picLocks noChangeAspect="1"/>
          </p:cNvPicPr>
          <p:nvPr/>
        </p:nvPicPr>
        <p:blipFill>
          <a:blip r:embed="rId4"/>
          <a:stretch>
            <a:fillRect/>
          </a:stretch>
        </p:blipFill>
        <p:spPr>
          <a:xfrm>
            <a:off x="8249439" y="2893902"/>
            <a:ext cx="1079086" cy="1079086"/>
          </a:xfrm>
          <a:prstGeom prst="ellipse">
            <a:avLst/>
          </a:prstGeom>
          <a:ln w="57150">
            <a:solidFill>
              <a:srgbClr val="C00000"/>
            </a:solidFill>
          </a:ln>
        </p:spPr>
      </p:pic>
      <p:pic>
        <p:nvPicPr>
          <p:cNvPr id="23" name="Picture 22" descr="A red circle with white logo&#10;&#10;Description automatically generated">
            <a:hlinkClick r:id="rId5" action="ppaction://hlinksldjump"/>
            <a:extLst>
              <a:ext uri="{FF2B5EF4-FFF2-40B4-BE49-F238E27FC236}">
                <a16:creationId xmlns:a16="http://schemas.microsoft.com/office/drawing/2014/main" id="{579C6414-910B-7467-9580-0E4715468D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889" y="2893445"/>
            <a:ext cx="1080000" cy="1080000"/>
          </a:xfrm>
          <a:prstGeom prst="ellipse">
            <a:avLst/>
          </a:prstGeom>
          <a:ln w="57150">
            <a:solidFill>
              <a:srgbClr val="C00000"/>
            </a:solidFill>
          </a:ln>
        </p:spPr>
      </p:pic>
      <p:pic>
        <p:nvPicPr>
          <p:cNvPr id="42" name="Picture 41" descr="A white line on a blue circle&#10;&#10;Description automatically generated">
            <a:extLst>
              <a:ext uri="{FF2B5EF4-FFF2-40B4-BE49-F238E27FC236}">
                <a16:creationId xmlns:a16="http://schemas.microsoft.com/office/drawing/2014/main" id="{F4573A0F-0661-4FD1-9C1E-02BC124E1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8982" y="4555322"/>
            <a:ext cx="1080000" cy="1080000"/>
          </a:xfrm>
          <a:prstGeom prst="ellipse">
            <a:avLst/>
          </a:prstGeom>
          <a:ln w="47625">
            <a:noFill/>
          </a:ln>
        </p:spPr>
      </p:pic>
      <p:pic>
        <p:nvPicPr>
          <p:cNvPr id="18" name="Picture 17" descr="A white line drawing of a person standing next to a train&#10;&#10;Description automatically generated">
            <a:hlinkClick r:id="rId8" action="ppaction://hlinksldjump"/>
            <a:extLst>
              <a:ext uri="{FF2B5EF4-FFF2-40B4-BE49-F238E27FC236}">
                <a16:creationId xmlns:a16="http://schemas.microsoft.com/office/drawing/2014/main" id="{62646660-BFDB-F6B7-2BBD-D8D0A5A2A1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889" y="4658644"/>
            <a:ext cx="1080000" cy="1080000"/>
          </a:xfrm>
          <a:prstGeom prst="ellipse">
            <a:avLst/>
          </a:prstGeom>
          <a:ln w="57150">
            <a:solidFill>
              <a:srgbClr val="C00000"/>
            </a:solidFill>
          </a:ln>
        </p:spPr>
      </p:pic>
      <p:pic>
        <p:nvPicPr>
          <p:cNvPr id="37" name="Picture 36" descr="A white line on a blue circle&#10;&#10;Description automatically generated">
            <a:extLst>
              <a:ext uri="{FF2B5EF4-FFF2-40B4-BE49-F238E27FC236}">
                <a16:creationId xmlns:a16="http://schemas.microsoft.com/office/drawing/2014/main" id="{486A317D-86A9-1774-B2CA-AB0F0C46AB0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4889" y="1089881"/>
            <a:ext cx="1080000" cy="1080000"/>
          </a:xfrm>
          <a:prstGeom prst="ellipse">
            <a:avLst/>
          </a:prstGeom>
          <a:ln>
            <a:noFill/>
          </a:ln>
        </p:spPr>
      </p:pic>
      <p:pic>
        <p:nvPicPr>
          <p:cNvPr id="28" name="Picture 27" descr="A green circle with white lines and dots on it&#10;&#10;Description automatically generated">
            <a:extLst>
              <a:ext uri="{FF2B5EF4-FFF2-40B4-BE49-F238E27FC236}">
                <a16:creationId xmlns:a16="http://schemas.microsoft.com/office/drawing/2014/main" id="{6CA2215F-28A4-38EC-4173-378DFD9586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48982" y="1128628"/>
            <a:ext cx="1080000" cy="1080000"/>
          </a:xfrm>
          <a:prstGeom prst="rect">
            <a:avLst/>
          </a:prstGeom>
          <a:ln>
            <a:noFill/>
          </a:ln>
        </p:spPr>
      </p:pic>
      <p:pic>
        <p:nvPicPr>
          <p:cNvPr id="26" name="Picture 25" descr="A green circle with white lines on it&#10;&#10;Description automatically generated">
            <a:hlinkClick r:id="rId12" action="ppaction://hlinksldjump"/>
            <a:extLst>
              <a:ext uri="{FF2B5EF4-FFF2-40B4-BE49-F238E27FC236}">
                <a16:creationId xmlns:a16="http://schemas.microsoft.com/office/drawing/2014/main" id="{FE952E73-D78B-598A-5AB5-5988D87830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6918" y="1141542"/>
            <a:ext cx="1080000" cy="1080000"/>
          </a:xfrm>
          <a:prstGeom prst="ellipse">
            <a:avLst/>
          </a:prstGeom>
          <a:ln w="57150">
            <a:solidFill>
              <a:srgbClr val="C00000"/>
            </a:solidFill>
          </a:ln>
        </p:spPr>
      </p:pic>
      <p:pic>
        <p:nvPicPr>
          <p:cNvPr id="21" name="Picture 20" descr="A blue circle with a lightning bolt in it&#10;&#10;Description automatically generated">
            <a:extLst>
              <a:ext uri="{FF2B5EF4-FFF2-40B4-BE49-F238E27FC236}">
                <a16:creationId xmlns:a16="http://schemas.microsoft.com/office/drawing/2014/main" id="{69A19B20-DFFF-CA65-8C56-F49F1F5C4D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06918" y="4710305"/>
            <a:ext cx="1080000" cy="1080000"/>
          </a:xfrm>
          <a:prstGeom prst="ellipse">
            <a:avLst/>
          </a:prstGeom>
          <a:ln w="53975">
            <a:noFill/>
          </a:ln>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icons with red rings for detail on those changes</a:t>
            </a:r>
            <a:r>
              <a:rPr lang="en-GB" sz="2000" b="1" spc="-50">
                <a:solidFill>
                  <a:srgbClr val="C00000"/>
                </a:solidFill>
                <a:latin typeface="Calibri"/>
              </a:rPr>
              <a:t> </a:t>
            </a:r>
            <a:endParaRPr kumimoji="0" lang="en-GB" sz="2000" b="1" i="1" u="none" strike="noStrike" kern="1200" cap="none" spc="0" normalizeH="0" baseline="0" noProof="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2010591" y="1237382"/>
            <a:ext cx="799294"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5649860" y="1300145"/>
            <a:ext cx="1639724" cy="384721"/>
          </a:xfrm>
          <a:prstGeom prst="rect">
            <a:avLst/>
          </a:prstGeom>
        </p:spPr>
        <p:txBody>
          <a:bodyPr wrap="square" lIns="36000" tIns="45720" rIns="36000" bIns="45720" anchor="t">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Rolling </a:t>
            </a:r>
            <a:r>
              <a:rPr lang="en-GB" sz="2000">
                <a:solidFill>
                  <a:prstClr val="black"/>
                </a:solidFill>
                <a:latin typeface="Calibri" panose="020F0502020204030204"/>
              </a:rPr>
              <a:t>stock</a:t>
            </a: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BA454E97-E5FC-4C9C-B997-22E8DA203E09}"/>
              </a:ext>
            </a:extLst>
          </p:cNvPr>
          <p:cNvSpPr/>
          <p:nvPr/>
        </p:nvSpPr>
        <p:spPr>
          <a:xfrm>
            <a:off x="5649860" y="3127291"/>
            <a:ext cx="1838302"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Infrastructure</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80400FC4-247C-4D3F-A393-F8ADCF11D9A8}"/>
              </a:ext>
            </a:extLst>
          </p:cNvPr>
          <p:cNvSpPr/>
          <p:nvPr/>
        </p:nvSpPr>
        <p:spPr>
          <a:xfrm>
            <a:off x="5649860" y="4822008"/>
            <a:ext cx="2205209"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Energy</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5845A895-28DE-42C5-A9CF-1998169D6755}"/>
              </a:ext>
            </a:extLst>
          </p:cNvPr>
          <p:cNvSpPr/>
          <p:nvPr/>
        </p:nvSpPr>
        <p:spPr>
          <a:xfrm>
            <a:off x="2010591" y="2929437"/>
            <a:ext cx="2605311" cy="677108"/>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Control, Command,</a:t>
            </a:r>
            <a:b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and Signalling </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0EDEA4CA-C415-465C-82B2-F9257927AC56}"/>
              </a:ext>
            </a:extLst>
          </p:cNvPr>
          <p:cNvSpPr/>
          <p:nvPr/>
        </p:nvSpPr>
        <p:spPr>
          <a:xfrm>
            <a:off x="2010591" y="4864880"/>
            <a:ext cx="2605310" cy="384721"/>
          </a:xfrm>
          <a:prstGeom prst="rect">
            <a:avLst/>
          </a:prstGeom>
        </p:spPr>
        <p:txBody>
          <a:bodyPr wrap="square" lIns="36000" rIns="36000">
            <a:spAutoFit/>
          </a:bodyPr>
          <a:lstStyle/>
          <a:p>
            <a:pPr marL="0" marR="0" lvl="0" indent="0"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Operations</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9429167" y="2933632"/>
            <a:ext cx="2279439" cy="578380"/>
          </a:xfrm>
          <a:prstGeom prst="rect">
            <a:avLst/>
          </a:prstGeom>
          <a:noFill/>
          <a:ln w="2857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lvl="0"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w="0"/>
                <a:solidFill>
                  <a:prstClr val="black"/>
                </a:solidFill>
                <a:effectLst/>
                <a:uLnTx/>
                <a:uFillTx/>
                <a:latin typeface="Calibri" panose="020F0502020204030204"/>
                <a:ea typeface="+mn-ea"/>
                <a:cs typeface="+mn-cs"/>
              </a:rPr>
              <a:t>Non-RSSB standards </a:t>
            </a:r>
          </a:p>
        </p:txBody>
      </p:sp>
      <p:sp>
        <p:nvSpPr>
          <p:cNvPr id="98" name="Rectangle 97">
            <a:extLst>
              <a:ext uri="{FF2B5EF4-FFF2-40B4-BE49-F238E27FC236}">
                <a16:creationId xmlns:a16="http://schemas.microsoft.com/office/drawing/2014/main" id="{52F92FC8-27D1-4D6C-B947-93403B5C06D3}"/>
              </a:ext>
            </a:extLst>
          </p:cNvPr>
          <p:cNvSpPr/>
          <p:nvPr/>
        </p:nvSpPr>
        <p:spPr>
          <a:xfrm>
            <a:off x="9449325" y="4705016"/>
            <a:ext cx="2728057" cy="836684"/>
          </a:xfrm>
          <a:prstGeom prst="rect">
            <a:avLst/>
          </a:prstGeom>
          <a:noFill/>
          <a:ln w="28575" cap="flat" cmpd="sng" algn="ctr">
            <a:noFill/>
            <a:prstDash val="soli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a:ln w="0"/>
                <a:solidFill>
                  <a:prstClr val="black"/>
                </a:solidFill>
                <a:effectLst/>
                <a:uLnTx/>
                <a:uFillTx/>
                <a:latin typeface="Calibri" panose="020F0502020204030204"/>
                <a:ea typeface="+mn-ea"/>
                <a:cs typeface="+mn-cs"/>
              </a:rPr>
              <a:t>Rail-related legislation</a:t>
            </a:r>
          </a:p>
        </p:txBody>
      </p:sp>
      <p:sp>
        <p:nvSpPr>
          <p:cNvPr id="109" name="Rectangle 108">
            <a:extLst>
              <a:ext uri="{FF2B5EF4-FFF2-40B4-BE49-F238E27FC236}">
                <a16:creationId xmlns:a16="http://schemas.microsoft.com/office/drawing/2014/main" id="{49AA77DC-E787-4AF7-BEF6-E5DE420F3E28}"/>
              </a:ext>
            </a:extLst>
          </p:cNvPr>
          <p:cNvSpPr/>
          <p:nvPr/>
        </p:nvSpPr>
        <p:spPr>
          <a:xfrm>
            <a:off x="9429167" y="1180346"/>
            <a:ext cx="1927311" cy="677108"/>
          </a:xfrm>
          <a:prstGeom prst="rect">
            <a:avLst/>
          </a:prstGeom>
        </p:spPr>
        <p:txBody>
          <a:bodyPr wrap="square" lIns="36000" tIns="36000" rIns="36000" bIns="36000" anchor="t">
            <a:spAutoFit/>
          </a:bodyPr>
          <a:lstStyle/>
          <a:p>
            <a:pPr defTabSz="1219170">
              <a:lnSpc>
                <a:spcPct val="95000"/>
              </a:lnSpc>
              <a:spcBef>
                <a:spcPts val="400"/>
              </a:spcBef>
              <a:spcAft>
                <a:spcPts val="400"/>
              </a:spcAf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Data,</a:t>
            </a:r>
            <a:r>
              <a:rPr lang="en-GB" sz="2000">
                <a:solidFill>
                  <a:prstClr val="black"/>
                </a:solidFill>
                <a:latin typeface="Calibri" panose="020F0502020204030204"/>
              </a:rPr>
              <a:t> </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Systems, and Telematics</a:t>
            </a:r>
            <a:endParaRPr kumimoji="0" lang="en-GB"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5649860" y="1663022"/>
            <a:ext cx="2535381" cy="38472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spc="-50" dirty="0">
                <a:solidFill>
                  <a:srgbClr val="C00000"/>
                </a:solidFill>
                <a:latin typeface="Calibri" panose="020F0502020204030204"/>
              </a:rPr>
              <a:t>1 standard updated</a:t>
            </a:r>
            <a:endPar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endParaRP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9429167" y="3431234"/>
            <a:ext cx="2213807" cy="604210"/>
          </a:xfrm>
          <a:prstGeom prst="rect">
            <a:avLst/>
          </a:prstGeom>
        </p:spPr>
        <p:txBody>
          <a:bodyPr vert="horz" lIns="36000" tIns="36000" rIns="36000" bIns="3600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2000" b="1" spc="-50">
                <a:solidFill>
                  <a:srgbClr val="C00000"/>
                </a:solidFill>
                <a:latin typeface="Calibri" panose="020F0502020204030204"/>
              </a:rPr>
              <a:t>3</a:t>
            </a:r>
            <a:r>
              <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rPr>
              <a:t> </a:t>
            </a:r>
            <a:r>
              <a:rPr lang="en-GB" sz="2000" b="1" spc="-50">
                <a:solidFill>
                  <a:srgbClr val="C00000"/>
                </a:solidFill>
                <a:latin typeface="Calibri" panose="020F0502020204030204"/>
              </a:rPr>
              <a:t>standards updated</a:t>
            </a:r>
            <a:endPar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endParaRP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9429167" y="5228448"/>
            <a:ext cx="2338799" cy="434579"/>
          </a:xfrm>
          <a:prstGeom prst="rect">
            <a:avLst/>
          </a:prstGeom>
        </p:spPr>
        <p:txBody>
          <a:bodyPr vert="horz" lIns="36000" tIns="36000" rIns="36000" bIns="3600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spc="-50">
                <a:solidFill>
                  <a:schemeClr val="tx1"/>
                </a:solidFill>
                <a:latin typeface="Calibri" panose="020F0502020204030204"/>
              </a:rPr>
              <a:t>No updates</a:t>
            </a:r>
            <a:endParaRPr lang="en-GB" sz="2000" i="0" u="none" strike="noStrike" kern="1200" cap="none" spc="-50" normalizeH="0" baseline="0" noProof="0">
              <a:ln>
                <a:noFill/>
              </a:ln>
              <a:solidFill>
                <a:schemeClr val="tx1"/>
              </a:solidFill>
              <a:effectLst/>
              <a:uLnTx/>
              <a:uFillTx/>
              <a:latin typeface="Calibri" panose="020F0502020204030204"/>
              <a:ea typeface="Calibri"/>
              <a:cs typeface="Calibri"/>
            </a:endParaRPr>
          </a:p>
        </p:txBody>
      </p:sp>
      <p:pic>
        <p:nvPicPr>
          <p:cNvPr id="90" name="Picture 89">
            <a:hlinkClick r:id="rId15"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6"/>
          <a:stretch>
            <a:fillRect/>
          </a:stretch>
        </p:blipFill>
        <p:spPr>
          <a:xfrm>
            <a:off x="11290478" y="157163"/>
            <a:ext cx="755970" cy="755970"/>
          </a:xfrm>
          <a:prstGeom prst="rect">
            <a:avLst/>
          </a:prstGeom>
        </p:spPr>
      </p:pic>
      <p:sp>
        <p:nvSpPr>
          <p:cNvPr id="72" name="Title 1">
            <a:extLst>
              <a:ext uri="{FF2B5EF4-FFF2-40B4-BE49-F238E27FC236}">
                <a16:creationId xmlns:a16="http://schemas.microsoft.com/office/drawing/2014/main" id="{22A9E43F-7060-4A3E-93FE-E6612D7A3BF4}"/>
              </a:ext>
            </a:extLst>
          </p:cNvPr>
          <p:cNvSpPr txBox="1">
            <a:spLocks/>
          </p:cNvSpPr>
          <p:nvPr/>
        </p:nvSpPr>
        <p:spPr>
          <a:xfrm>
            <a:off x="9429167" y="1798901"/>
            <a:ext cx="2476478" cy="604210"/>
          </a:xfrm>
          <a:prstGeom prst="rect">
            <a:avLst/>
          </a:prstGeom>
        </p:spPr>
        <p:txBody>
          <a:bodyPr vert="horz" lIns="36000" tIns="36000" rIns="36000" bIns="3600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spc="-50">
                <a:solidFill>
                  <a:schemeClr val="tx1"/>
                </a:solidFill>
                <a:latin typeface="Calibri" panose="020F0502020204030204"/>
              </a:rPr>
              <a:t>No standard updates</a:t>
            </a:r>
          </a:p>
        </p:txBody>
      </p:sp>
      <p:sp>
        <p:nvSpPr>
          <p:cNvPr id="5" name="Rectangle: Rounded Corners 4">
            <a:hlinkClick r:id="" action="ppaction://noaction" highlightClick="1"/>
            <a:extLst>
              <a:ext uri="{FF2B5EF4-FFF2-40B4-BE49-F238E27FC236}">
                <a16:creationId xmlns:a16="http://schemas.microsoft.com/office/drawing/2014/main" id="{D8B01DD5-5E57-C8AD-83AD-A6C32AB4447D}"/>
              </a:ext>
            </a:extLst>
          </p:cNvPr>
          <p:cNvSpPr/>
          <p:nvPr/>
        </p:nvSpPr>
        <p:spPr>
          <a:xfrm>
            <a:off x="2402723" y="74350"/>
            <a:ext cx="7386554"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AAC2CEAB-FE16-FA4E-5E17-B6817E798CC4}"/>
              </a:ext>
            </a:extLst>
          </p:cNvPr>
          <p:cNvSpPr txBox="1">
            <a:spLocks/>
          </p:cNvSpPr>
          <p:nvPr/>
        </p:nvSpPr>
        <p:spPr>
          <a:xfrm>
            <a:off x="3087120" y="44467"/>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0" i="0" u="none" strike="noStrike" kern="1200" cap="none" spc="-50" normalizeH="0" baseline="0" noProof="0">
                <a:ln>
                  <a:noFill/>
                </a:ln>
                <a:solidFill>
                  <a:prstClr val="white"/>
                </a:solidFill>
                <a:effectLst/>
                <a:uLnTx/>
                <a:uFillTx/>
                <a:latin typeface="Calibri" panose="020F0502020204030204"/>
                <a:ea typeface="+mj-ea"/>
                <a:cs typeface="+mj-cs"/>
              </a:rPr>
              <a:t>Changes in the September 2024 </a:t>
            </a:r>
            <a:r>
              <a:rPr lang="en-GB" sz="2000" spc="-50">
                <a:solidFill>
                  <a:prstClr val="white"/>
                </a:solidFill>
                <a:latin typeface="Calibri" panose="020F0502020204030204"/>
              </a:rPr>
              <a:t>standards update </a:t>
            </a:r>
            <a:endParaRPr kumimoji="0" lang="en-GB" sz="2000" b="0" i="0" u="none" strike="noStrike" kern="1200" cap="none" spc="-50" normalizeH="0" baseline="0" noProof="0">
              <a:ln>
                <a:noFill/>
              </a:ln>
              <a:solidFill>
                <a:prstClr val="white"/>
              </a:solidFill>
              <a:effectLst/>
              <a:uLnTx/>
              <a:uFillTx/>
              <a:latin typeface="Calibri" panose="020F0502020204030204"/>
              <a:ea typeface="+mj-ea"/>
              <a:cs typeface="+mj-cs"/>
            </a:endParaRPr>
          </a:p>
        </p:txBody>
      </p:sp>
      <p:sp>
        <p:nvSpPr>
          <p:cNvPr id="2" name="Title 1">
            <a:extLst>
              <a:ext uri="{FF2B5EF4-FFF2-40B4-BE49-F238E27FC236}">
                <a16:creationId xmlns:a16="http://schemas.microsoft.com/office/drawing/2014/main" id="{FA452586-3BA9-D2E5-9A20-6CE9696DA5AE}"/>
              </a:ext>
            </a:extLst>
          </p:cNvPr>
          <p:cNvSpPr txBox="1">
            <a:spLocks/>
          </p:cNvSpPr>
          <p:nvPr/>
        </p:nvSpPr>
        <p:spPr>
          <a:xfrm>
            <a:off x="1958331" y="3550315"/>
            <a:ext cx="2476478" cy="60421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spc="-50">
                <a:solidFill>
                  <a:srgbClr val="C00000"/>
                </a:solidFill>
                <a:latin typeface="Calibri" panose="020F0502020204030204"/>
              </a:rPr>
              <a:t> 3 standards updated </a:t>
            </a:r>
            <a:endPar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endParaRPr>
          </a:p>
          <a:p>
            <a:pPr>
              <a:defRPr/>
            </a:pPr>
            <a:endParaRPr kumimoji="0" lang="en-GB" sz="2000" b="1" i="0" u="none" strike="noStrike" kern="1200" cap="none" spc="-50" normalizeH="0" baseline="0" noProof="0">
              <a:ln>
                <a:noFill/>
              </a:ln>
              <a:solidFill>
                <a:schemeClr val="tx1"/>
              </a:solidFill>
              <a:effectLst/>
              <a:uLnTx/>
              <a:uFillTx/>
              <a:latin typeface="Calibri" panose="020F0502020204030204"/>
              <a:ea typeface="+mj-ea"/>
              <a:cs typeface="+mj-cs"/>
            </a:endParaRPr>
          </a:p>
        </p:txBody>
      </p:sp>
      <p:sp>
        <p:nvSpPr>
          <p:cNvPr id="8" name="Title 1">
            <a:extLst>
              <a:ext uri="{FF2B5EF4-FFF2-40B4-BE49-F238E27FC236}">
                <a16:creationId xmlns:a16="http://schemas.microsoft.com/office/drawing/2014/main" id="{5CEB15B1-5675-A756-EB3B-6A1707F90B2A}"/>
              </a:ext>
            </a:extLst>
          </p:cNvPr>
          <p:cNvSpPr txBox="1">
            <a:spLocks/>
          </p:cNvSpPr>
          <p:nvPr/>
        </p:nvSpPr>
        <p:spPr>
          <a:xfrm>
            <a:off x="5649860" y="3507279"/>
            <a:ext cx="2818884" cy="283953"/>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i="0" u="none" strike="noStrike" kern="1200" cap="none" spc="-50" normalizeH="0" baseline="0" noProof="0">
                <a:ln>
                  <a:noFill/>
                </a:ln>
                <a:solidFill>
                  <a:srgbClr val="C00000"/>
                </a:solidFill>
                <a:effectLst/>
                <a:uLnTx/>
                <a:uFillTx/>
                <a:latin typeface="Calibri" panose="020F0502020204030204"/>
                <a:ea typeface="Calibri"/>
                <a:cs typeface="Calibri"/>
              </a:rPr>
              <a:t>1 </a:t>
            </a:r>
            <a:r>
              <a:rPr lang="en-GB" sz="2000" b="1" spc="-50">
                <a:solidFill>
                  <a:srgbClr val="C00000"/>
                </a:solidFill>
                <a:latin typeface="Calibri" panose="020F0502020204030204"/>
                <a:ea typeface="Calibri"/>
                <a:cs typeface="Calibri"/>
              </a:rPr>
              <a:t>point</a:t>
            </a:r>
            <a:r>
              <a:rPr lang="en-GB" sz="2000" b="1" i="0" u="none" strike="noStrike" kern="1200" cap="none" spc="-50" normalizeH="0" baseline="0" noProof="0">
                <a:ln>
                  <a:noFill/>
                </a:ln>
                <a:solidFill>
                  <a:srgbClr val="C00000"/>
                </a:solidFill>
                <a:effectLst/>
                <a:uLnTx/>
                <a:uFillTx/>
                <a:latin typeface="Calibri" panose="020F0502020204030204"/>
                <a:ea typeface="Calibri"/>
                <a:cs typeface="Calibri"/>
              </a:rPr>
              <a:t> release</a:t>
            </a:r>
          </a:p>
        </p:txBody>
      </p:sp>
      <p:sp>
        <p:nvSpPr>
          <p:cNvPr id="11" name="Title 1">
            <a:extLst>
              <a:ext uri="{FF2B5EF4-FFF2-40B4-BE49-F238E27FC236}">
                <a16:creationId xmlns:a16="http://schemas.microsoft.com/office/drawing/2014/main" id="{80328110-3920-EF2B-2F13-C6F291110DCC}"/>
              </a:ext>
            </a:extLst>
          </p:cNvPr>
          <p:cNvSpPr txBox="1">
            <a:spLocks/>
          </p:cNvSpPr>
          <p:nvPr/>
        </p:nvSpPr>
        <p:spPr>
          <a:xfrm>
            <a:off x="2010591" y="1619764"/>
            <a:ext cx="2476478" cy="60421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spc="-50">
                <a:solidFill>
                  <a:schemeClr val="tx1"/>
                </a:solidFill>
                <a:latin typeface="Calibri" panose="020F0502020204030204"/>
              </a:rPr>
              <a:t>No</a:t>
            </a: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 </a:t>
            </a:r>
            <a:r>
              <a:rPr lang="en-GB" sz="2000" spc="-50">
                <a:solidFill>
                  <a:schemeClr val="tx1"/>
                </a:solidFill>
                <a:latin typeface="Calibri" panose="020F0502020204030204"/>
              </a:rPr>
              <a:t>standard updates</a:t>
            </a:r>
            <a:endParaRPr lang="en-GB" sz="2000" i="0" u="none" strike="noStrike" kern="1200" cap="none" spc="-50" normalizeH="0" baseline="0" noProof="0">
              <a:ln>
                <a:noFill/>
              </a:ln>
              <a:solidFill>
                <a:schemeClr val="bg1">
                  <a:lumMod val="50000"/>
                </a:schemeClr>
              </a:solidFill>
              <a:effectLst/>
              <a:uLnTx/>
              <a:uFillTx/>
              <a:latin typeface="Calibri" panose="020F0502020204030204"/>
              <a:ea typeface="Calibri"/>
              <a:cs typeface="Calibri"/>
            </a:endParaRPr>
          </a:p>
        </p:txBody>
      </p:sp>
      <p:sp>
        <p:nvSpPr>
          <p:cNvPr id="12" name="Title 1">
            <a:extLst>
              <a:ext uri="{FF2B5EF4-FFF2-40B4-BE49-F238E27FC236}">
                <a16:creationId xmlns:a16="http://schemas.microsoft.com/office/drawing/2014/main" id="{34173379-C69B-7F3C-7C31-AD242758A0FA}"/>
              </a:ext>
            </a:extLst>
          </p:cNvPr>
          <p:cNvSpPr txBox="1">
            <a:spLocks/>
          </p:cNvSpPr>
          <p:nvPr/>
        </p:nvSpPr>
        <p:spPr>
          <a:xfrm>
            <a:off x="5649860" y="5245551"/>
            <a:ext cx="2338799" cy="604210"/>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spc="-50">
                <a:solidFill>
                  <a:schemeClr val="tx1"/>
                </a:solidFill>
                <a:latin typeface="Calibri" panose="020F0502020204030204"/>
              </a:rPr>
              <a:t>No</a:t>
            </a:r>
            <a:r>
              <a:rPr kumimoji="0" lang="en-GB" sz="2000" i="0" u="none" strike="noStrike" kern="1200" cap="none" spc="-50" normalizeH="0" baseline="0" noProof="0">
                <a:ln>
                  <a:noFill/>
                </a:ln>
                <a:solidFill>
                  <a:schemeClr val="tx1"/>
                </a:solidFill>
                <a:effectLst/>
                <a:uLnTx/>
                <a:uFillTx/>
                <a:latin typeface="Calibri" panose="020F0502020204030204"/>
                <a:ea typeface="+mj-ea"/>
                <a:cs typeface="+mj-cs"/>
              </a:rPr>
              <a:t> </a:t>
            </a:r>
            <a:r>
              <a:rPr lang="en-GB" sz="2000" spc="-50">
                <a:solidFill>
                  <a:schemeClr val="tx1"/>
                </a:solidFill>
                <a:latin typeface="Calibri" panose="020F0502020204030204"/>
              </a:rPr>
              <a:t>standard updates</a:t>
            </a:r>
            <a:endParaRPr lang="en-GB" sz="2000" i="0" u="none" strike="noStrike" kern="1200" cap="none" spc="-50" normalizeH="0" baseline="0" noProof="0">
              <a:ln>
                <a:noFill/>
              </a:ln>
              <a:solidFill>
                <a:schemeClr val="bg1">
                  <a:lumMod val="50000"/>
                </a:schemeClr>
              </a:solidFill>
              <a:effectLst/>
              <a:uLnTx/>
              <a:uFillTx/>
              <a:latin typeface="Calibri" panose="020F0502020204030204"/>
              <a:ea typeface="Calibri"/>
              <a:cs typeface="Calibri"/>
            </a:endParaRPr>
          </a:p>
        </p:txBody>
      </p:sp>
      <p:sp>
        <p:nvSpPr>
          <p:cNvPr id="13" name="Title 1">
            <a:extLst>
              <a:ext uri="{FF2B5EF4-FFF2-40B4-BE49-F238E27FC236}">
                <a16:creationId xmlns:a16="http://schemas.microsoft.com/office/drawing/2014/main" id="{58AB7E6F-1ED5-7003-6058-B4D90436D297}"/>
              </a:ext>
            </a:extLst>
          </p:cNvPr>
          <p:cNvSpPr txBox="1">
            <a:spLocks/>
          </p:cNvSpPr>
          <p:nvPr/>
        </p:nvSpPr>
        <p:spPr>
          <a:xfrm>
            <a:off x="2010591" y="5232677"/>
            <a:ext cx="2598838" cy="808778"/>
          </a:xfrm>
          <a:prstGeom prst="rect">
            <a:avLst/>
          </a:prstGeom>
        </p:spPr>
        <p:txBody>
          <a:bodyPr vert="horz" lIns="36000" tIns="0" rIns="3600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defRPr/>
            </a:pPr>
            <a:r>
              <a:rPr lang="en-GB" sz="2000" b="1" spc="-50">
                <a:solidFill>
                  <a:srgbClr val="C00000"/>
                </a:solidFill>
                <a:latin typeface="Calibri" panose="020F0502020204030204"/>
              </a:rPr>
              <a:t>2 new standards </a:t>
            </a:r>
          </a:p>
          <a:p>
            <a:pPr>
              <a:defRPr/>
            </a:pPr>
            <a:r>
              <a:rPr lang="en-GB" sz="2000" b="1" spc="-50">
                <a:solidFill>
                  <a:srgbClr val="C00000"/>
                </a:solidFill>
                <a:latin typeface="Calibri" panose="020F0502020204030204"/>
              </a:rPr>
              <a:t>Multiple</a:t>
            </a:r>
            <a:r>
              <a:rPr kumimoji="0" lang="en-GB" sz="2000" b="1" i="0" u="none" strike="noStrike" kern="1200" cap="none" spc="-50" normalizeH="0" baseline="0" noProof="0">
                <a:ln>
                  <a:noFill/>
                </a:ln>
                <a:solidFill>
                  <a:srgbClr val="C00000"/>
                </a:solidFill>
                <a:effectLst/>
                <a:uLnTx/>
                <a:uFillTx/>
                <a:latin typeface="Calibri" panose="020F0502020204030204"/>
                <a:ea typeface="+mj-ea"/>
                <a:cs typeface="+mj-cs"/>
              </a:rPr>
              <a:t> Rule Books updated</a:t>
            </a:r>
            <a:endParaRPr lang="en-GB" sz="2000" b="1" i="0" u="none" strike="noStrike" kern="1200" cap="none" spc="-50" normalizeH="0" baseline="0" noProof="0">
              <a:ln>
                <a:noFill/>
              </a:ln>
              <a:solidFill>
                <a:srgbClr val="C00000"/>
              </a:solidFill>
              <a:effectLst/>
              <a:uLnTx/>
              <a:uFillTx/>
              <a:latin typeface="Calibri" panose="020F0502020204030204"/>
              <a:ea typeface="Calibri"/>
              <a:cs typeface="Calibri"/>
            </a:endParaRPr>
          </a:p>
        </p:txBody>
      </p:sp>
      <p:pic>
        <p:nvPicPr>
          <p:cNvPr id="19" name="Picture 18">
            <a:hlinkClick r:id="rId17" action="ppaction://hlinksldjump"/>
            <a:extLst>
              <a:ext uri="{FF2B5EF4-FFF2-40B4-BE49-F238E27FC236}">
                <a16:creationId xmlns:a16="http://schemas.microsoft.com/office/drawing/2014/main" id="{409EA483-9258-251D-B77A-70CA88E9366D}"/>
              </a:ext>
            </a:extLst>
          </p:cNvPr>
          <p:cNvPicPr>
            <a:picLocks noChangeAspect="1"/>
          </p:cNvPicPr>
          <p:nvPr/>
        </p:nvPicPr>
        <p:blipFill>
          <a:blip r:embed="rId18"/>
          <a:stretch>
            <a:fillRect/>
          </a:stretch>
        </p:blipFill>
        <p:spPr>
          <a:xfrm>
            <a:off x="4505142" y="2893902"/>
            <a:ext cx="1079086" cy="1079086"/>
          </a:xfrm>
          <a:prstGeom prst="ellipse">
            <a:avLst/>
          </a:prstGeom>
          <a:ln w="57150">
            <a:solidFill>
              <a:srgbClr val="C00000"/>
            </a:solidFill>
          </a:ln>
        </p:spPr>
      </p:pic>
      <p:pic>
        <p:nvPicPr>
          <p:cNvPr id="3" name="Picture 2">
            <a:hlinkClick r:id="" action="ppaction://hlinkshowjump?jump=endshow"/>
            <a:extLst>
              <a:ext uri="{FF2B5EF4-FFF2-40B4-BE49-F238E27FC236}">
                <a16:creationId xmlns:a16="http://schemas.microsoft.com/office/drawing/2014/main" id="{6823AB54-15CA-414D-27F5-3BA58B2E918A}"/>
              </a:ext>
            </a:extLst>
          </p:cNvPr>
          <p:cNvPicPr>
            <a:picLocks noChangeAspect="1"/>
          </p:cNvPicPr>
          <p:nvPr/>
        </p:nvPicPr>
        <p:blipFill>
          <a:blip r:embed="rId19"/>
          <a:stretch>
            <a:fillRect/>
          </a:stretch>
        </p:blipFill>
        <p:spPr>
          <a:xfrm>
            <a:off x="89371" y="6016808"/>
            <a:ext cx="720000" cy="692039"/>
          </a:xfrm>
          <a:prstGeom prst="rect">
            <a:avLst/>
          </a:prstGeom>
        </p:spPr>
      </p:pic>
    </p:spTree>
    <p:extLst>
      <p:ext uri="{BB962C8B-B14F-4D97-AF65-F5344CB8AC3E}">
        <p14:creationId xmlns:p14="http://schemas.microsoft.com/office/powerpoint/2010/main" val="408031128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GERT8000-OTM Issue 12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Working of on-track machines (OTM)</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Section 10 of Handbook 15 Duties of the machine controller (MC) and on-track plant operator describes the arrangements that apply if any item of on-track plant (OTP) including any load, will foul an adjacent open line. This also applies to a line adjacent to any vehicles being loaded by the OTP with extendable equipment. </a:t>
            </a:r>
          </a:p>
          <a:p>
            <a:pPr marL="2514600">
              <a:spcAft>
                <a:spcPts val="600"/>
              </a:spcAft>
              <a:defRPr/>
            </a:pP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A similar situation can apply to cranes classed as on-track machines, and to ballast</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cleaners or regulators that are equipped with conveyors</a:t>
            </a:r>
            <a:r>
              <a:rPr lang="en-GB" spc="-50">
                <a:solidFill>
                  <a:schemeClr val="tx1"/>
                </a:solidFill>
                <a:latin typeface="Calibri" panose="020F0502020204030204"/>
              </a:rPr>
              <a:t>. Similar</a:t>
            </a: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 instructions</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have been introduced in this module.</a:t>
            </a:r>
            <a:endParaRPr lang="en-GB" sz="1800" b="0" i="0" u="none" strike="noStrike" kern="1200" cap="none" spc="-50" normalizeH="0" baseline="0" noProof="0">
              <a:ln>
                <a:noFill/>
              </a:ln>
              <a:solidFill>
                <a:schemeClr val="tx1"/>
              </a:solidFill>
              <a:effectLst/>
              <a:uLnTx/>
              <a:uFillTx/>
              <a:latin typeface="Calibri" panose="020F0502020204030204"/>
              <a:ea typeface="Calibri"/>
              <a:cs typeface="Calibri"/>
            </a:endParaRPr>
          </a:p>
          <a:p>
            <a:pPr marL="2514600" marR="0" lvl="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Section 4.3  in this Handbook has been updated with the actual warning</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horn sound the competent person is expected to use when making a</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schemeClr val="tx1"/>
                </a:solidFill>
                <a:effectLst/>
                <a:uLnTx/>
                <a:uFillTx/>
                <a:latin typeface="Calibri" panose="020F0502020204030204"/>
                <a:ea typeface="+mn-ea"/>
                <a:cs typeface="+mn-cs"/>
              </a:rPr>
              <a:t>wrong-direction movement.</a:t>
            </a:r>
            <a:r>
              <a:rPr kumimoji="0" lang="en-GB" sz="1800" b="1" i="0" u="none" strike="noStrike" kern="1200" cap="none" spc="-50" normalizeH="0" baseline="0" noProof="0">
                <a:ln>
                  <a:noFill/>
                </a:ln>
                <a:solidFill>
                  <a:schemeClr val="tx1"/>
                </a:solidFill>
                <a:effectLst/>
                <a:uLnTx/>
                <a:uFillTx/>
                <a:latin typeface="Calibri" panose="020F0502020204030204"/>
                <a:ea typeface="+mn-ea"/>
                <a:cs typeface="+mn-cs"/>
              </a:rPr>
              <a:t> </a:t>
            </a:r>
          </a:p>
          <a:p>
            <a:pPr marL="2514600">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600"/>
              </a:spcAft>
              <a:buClrTx/>
              <a:buSzTx/>
              <a:buFontTx/>
              <a:buNone/>
              <a:tabLst/>
              <a:defRPr/>
            </a:pPr>
            <a:endParaRPr lang="en-GB" sz="1800" b="1" i="0" u="none" strike="noStrike" kern="1200" cap="none" spc="-50" normalizeH="0" baseline="0" noProof="0">
              <a:ln>
                <a:noFill/>
              </a:ln>
              <a:solidFill>
                <a:schemeClr val="tx1"/>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0B8327C-9954-B21C-31AD-59623E82C4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4BCE790C-2DD7-54D7-AE31-8EF15632F6BD}"/>
              </a:ext>
            </a:extLst>
          </p:cNvPr>
          <p:cNvPicPr>
            <a:picLocks noChangeAspect="1"/>
          </p:cNvPicPr>
          <p:nvPr/>
        </p:nvPicPr>
        <p:blipFill>
          <a:blip r:embed="rId12"/>
          <a:stretch>
            <a:fillRect/>
          </a:stretch>
        </p:blipFill>
        <p:spPr>
          <a:xfrm>
            <a:off x="1153196" y="2455516"/>
            <a:ext cx="2498680"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37967C12-13C4-2AE6-9BA8-E964BEEF81E5}"/>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424605443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Preparation and movement of trains (1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9743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 new section has been added to this module outlining the actions of drivers and signallers when told about the operation of a route-proving train. Following recommendations from the RAIB concerning the </a:t>
            </a:r>
            <a:r>
              <a:rPr kumimoji="0" lang="en-GB" sz="1800" b="0" i="0" u="none" strike="noStrike" kern="1200" cap="none" spc="-50" normalizeH="0" baseline="0" noProof="0" err="1">
                <a:ln>
                  <a:noFill/>
                </a:ln>
                <a:solidFill>
                  <a:prstClr val="black"/>
                </a:solidFill>
                <a:effectLst/>
                <a:uLnTx/>
                <a:uFillTx/>
                <a:latin typeface="Calibri" panose="020F0502020204030204"/>
                <a:ea typeface="+mn-ea"/>
                <a:cs typeface="+mn-cs"/>
              </a:rPr>
              <a:t>Carmont</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accident, a new standard (</a:t>
            </a:r>
            <a:r>
              <a:rPr kumimoji="0" lang="en-GB" sz="1800" b="0" i="0" u="none" strike="noStrike" kern="1200" cap="none" spc="-50" normalizeH="0" baseline="0" noProof="0">
                <a:ln>
                  <a:noFill/>
                </a:ln>
                <a:solidFill>
                  <a:srgbClr val="4F13E0"/>
                </a:solidFill>
                <a:effectLst/>
                <a:uLnTx/>
                <a:uFillTx/>
                <a:latin typeface="Calibri" panose="020F0502020204030204"/>
                <a:hlinkClick r:id="rId3" action="ppaction://hlinksldjump">
                  <a:extLst>
                    <a:ext uri="{A12FA001-AC4F-418D-AE19-62706E023703}">
                      <ahyp:hlinkClr xmlns:ahyp="http://schemas.microsoft.com/office/drawing/2018/hyperlinkcolor" val="tx"/>
                    </a:ext>
                  </a:extLst>
                </a:hlinkClick>
              </a:rPr>
              <a:t>RIS-3771-TOM Issue 1 </a:t>
            </a:r>
            <a:r>
              <a:rPr lang="en-GB" spc="-50">
                <a:solidFill>
                  <a:srgbClr val="4F13E0"/>
                </a:solidFill>
                <a:latin typeface="Calibri" panose="020F0502020204030204"/>
                <a:hlinkClick r:id="rId3" action="ppaction://hlinksldjump">
                  <a:extLst>
                    <a:ext uri="{A12FA001-AC4F-418D-AE19-62706E023703}">
                      <ahyp:hlinkClr xmlns:ahyp="http://schemas.microsoft.com/office/drawing/2018/hyperlinkcolor" val="tx"/>
                    </a:ext>
                  </a:extLst>
                </a:hlinkClick>
              </a:rPr>
              <a:t>–</a:t>
            </a:r>
            <a:r>
              <a:rPr kumimoji="0" lang="en-GB" sz="1800" b="0" i="0" u="none" strike="noStrike" kern="1200" cap="none" spc="-50" normalizeH="0" baseline="0" noProof="0">
                <a:ln>
                  <a:noFill/>
                </a:ln>
                <a:solidFill>
                  <a:srgbClr val="4F13E0"/>
                </a:solidFill>
                <a:effectLst/>
                <a:uLnTx/>
                <a:uFillTx/>
                <a:latin typeface="Calibri" panose="020F0502020204030204"/>
                <a:hlinkClick r:id="rId3" action="ppaction://hlinksldjump">
                  <a:extLst>
                    <a:ext uri="{A12FA001-AC4F-418D-AE19-62706E023703}">
                      <ahyp:hlinkClr xmlns:ahyp="http://schemas.microsoft.com/office/drawing/2018/hyperlinkcolor" val="tx"/>
                    </a:ext>
                  </a:extLst>
                </a:hlinkClick>
              </a:rPr>
              <a:t> Operation of </a:t>
            </a:r>
            <a:r>
              <a:rPr lang="en-GB" spc="-50">
                <a:solidFill>
                  <a:srgbClr val="4F13E0"/>
                </a:solidFill>
                <a:latin typeface="Calibri" panose="020F0502020204030204"/>
                <a:hlinkClick r:id="rId3" action="ppaction://hlinksldjump">
                  <a:extLst>
                    <a:ext uri="{A12FA001-AC4F-418D-AE19-62706E023703}">
                      <ahyp:hlinkClr xmlns:ahyp="http://schemas.microsoft.com/office/drawing/2018/hyperlinkcolor" val="tx"/>
                    </a:ext>
                  </a:extLst>
                </a:hlinkClick>
              </a:rPr>
              <a:t>Route-</a:t>
            </a:r>
            <a:r>
              <a:rPr kumimoji="0" lang="en-GB" sz="1800" b="0" i="0" u="none" strike="noStrike" kern="1200" cap="none" spc="-50" normalizeH="0" baseline="0" noProof="0">
                <a:ln>
                  <a:noFill/>
                </a:ln>
                <a:solidFill>
                  <a:srgbClr val="4F13E0"/>
                </a:solidFill>
                <a:effectLst/>
                <a:uLnTx/>
                <a:uFillTx/>
                <a:latin typeface="Calibri" panose="020F0502020204030204"/>
                <a:hlinkClick r:id="rId3" action="ppaction://hlinksldjump">
                  <a:extLst>
                    <a:ext uri="{A12FA001-AC4F-418D-AE19-62706E023703}">
                      <ahyp:hlinkClr xmlns:ahyp="http://schemas.microsoft.com/office/drawing/2018/hyperlinkcolor" val="tx"/>
                    </a:ext>
                  </a:extLst>
                </a:hlinkClick>
              </a:rPr>
              <a:t> and </a:t>
            </a:r>
            <a:r>
              <a:rPr lang="en-GB" spc="-50">
                <a:solidFill>
                  <a:srgbClr val="4F13E0"/>
                </a:solidFill>
                <a:latin typeface="Calibri" panose="020F0502020204030204"/>
                <a:hlinkClick r:id="rId3" action="ppaction://hlinksldjump">
                  <a:extLst>
                    <a:ext uri="{A12FA001-AC4F-418D-AE19-62706E023703}">
                      <ahyp:hlinkClr xmlns:ahyp="http://schemas.microsoft.com/office/drawing/2018/hyperlinkcolor" val="tx"/>
                    </a:ext>
                  </a:extLst>
                </a:hlinkClick>
              </a:rPr>
              <a:t>Line-Proving</a:t>
            </a:r>
            <a:r>
              <a:rPr kumimoji="0" lang="en-GB" sz="1800" b="0" i="0" u="none" strike="noStrike" kern="1200" cap="none" spc="-50" normalizeH="0" baseline="0" noProof="0">
                <a:ln>
                  <a:noFill/>
                </a:ln>
                <a:solidFill>
                  <a:srgbClr val="4F13E0"/>
                </a:solidFill>
                <a:effectLst/>
                <a:uLnTx/>
                <a:uFillTx/>
                <a:latin typeface="Calibri" panose="020F0502020204030204"/>
                <a:hlinkClick r:id="rId3" action="ppaction://hlinksldjump">
                  <a:extLst>
                    <a:ext uri="{A12FA001-AC4F-418D-AE19-62706E023703}">
                      <ahyp:hlinkClr xmlns:ahyp="http://schemas.microsoft.com/office/drawing/2018/hyperlinkcolor" val="tx"/>
                    </a:ext>
                  </a:extLst>
                </a:hlinkClick>
              </a:rPr>
              <a:t> Trains</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has been created, designed to create a more standardised approach to </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route proving. As part of this project, rules for signallers and drivers have been</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developed. These rules include the actions that should be taken if members of </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staff have been provided to travel on the route-proving train to assist in the action</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of examination and inspection, or to assist in clearing debris on the track.  </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As a result of this insertion, all sections after section 30 have now been</a:t>
            </a:r>
            <a:br>
              <a:rPr lang="en-GB" sz="1800" b="0" i="0" u="none" strike="noStrike" kern="1200" cap="none" spc="-50" normalizeH="0" baseline="0" noProof="0">
                <a:ln>
                  <a:noFill/>
                </a:ln>
                <a:effectLst/>
                <a:uLnTx/>
                <a:uFillTx/>
                <a:latin typeface="Calibri" panose="020F0502020204030204"/>
              </a:rPr>
            </a:b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renumbered.</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title of section 10.3 has been changed to say that this applies at a station</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where no platform starting signal is provided, to clarify its intended meaning.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t>
            </a:r>
            <a:r>
              <a:rPr lang="en-GB" spc="-50">
                <a:solidFill>
                  <a:prstClr val="black"/>
                </a:solidFill>
                <a:latin typeface="Calibri" panose="020F0502020204030204"/>
              </a:rPr>
              <a:t>Continued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280D553E-ECA1-6CA9-0F74-22DF9E11B191}"/>
              </a:ext>
            </a:extLst>
          </p:cNvPr>
          <p:cNvPicPr>
            <a:picLocks noChangeAspect="1"/>
          </p:cNvPicPr>
          <p:nvPr/>
        </p:nvPicPr>
        <p:blipFill>
          <a:blip r:embed="rId12"/>
          <a:stretch>
            <a:fillRect/>
          </a:stretch>
        </p:blipFill>
        <p:spPr>
          <a:xfrm>
            <a:off x="8562359" y="2338282"/>
            <a:ext cx="2487539" cy="3528000"/>
          </a:xfrm>
          <a:prstGeom prst="roundRect">
            <a:avLst>
              <a:gd name="adj" fmla="val 5289"/>
            </a:avLst>
          </a:prstGeom>
          <a:effectLst>
            <a:outerShdw blurRad="63500" sx="102000" sy="102000" algn="ctr" rotWithShape="0">
              <a:prstClr val="black">
                <a:alpha val="40000"/>
              </a:prstClr>
            </a:outerShdw>
          </a:effectLst>
        </p:spPr>
      </p:pic>
      <p:pic>
        <p:nvPicPr>
          <p:cNvPr id="6" name="Picture 5">
            <a:hlinkClick r:id="" action="ppaction://hlinkshowjump?jump=nextslide"/>
            <a:extLst>
              <a:ext uri="{FF2B5EF4-FFF2-40B4-BE49-F238E27FC236}">
                <a16:creationId xmlns:a16="http://schemas.microsoft.com/office/drawing/2014/main" id="{B2136C78-88BC-D339-6329-1CDB154CCD37}"/>
              </a:ext>
            </a:extLst>
          </p:cNvPr>
          <p:cNvPicPr>
            <a:picLocks noChangeAspect="1"/>
          </p:cNvPicPr>
          <p:nvPr/>
        </p:nvPicPr>
        <p:blipFill>
          <a:blip r:embed="rId13">
            <a:alphaModFix/>
          </a:blip>
          <a:stretch>
            <a:fillRect/>
          </a:stretch>
        </p:blipFill>
        <p:spPr>
          <a:xfrm>
            <a:off x="11290478" y="6016808"/>
            <a:ext cx="756000" cy="756000"/>
          </a:xfrm>
          <a:prstGeom prst="rect">
            <a:avLst/>
          </a:prstGeom>
        </p:spPr>
      </p:pic>
      <p:pic>
        <p:nvPicPr>
          <p:cNvPr id="7" name="Picture 6">
            <a:extLst>
              <a:ext uri="{FF2B5EF4-FFF2-40B4-BE49-F238E27FC236}">
                <a16:creationId xmlns:a16="http://schemas.microsoft.com/office/drawing/2014/main" id="{B3FA580B-D703-06A6-28CA-68ECDEFBCA64}"/>
              </a:ext>
            </a:extLst>
          </p:cNvPr>
          <p:cNvPicPr>
            <a:picLocks noChangeAspect="1"/>
          </p:cNvPicPr>
          <p:nvPr/>
        </p:nvPicPr>
        <p:blipFill>
          <a:blip r:embed="rId13">
            <a:alphaModFix amt="20000"/>
          </a:blip>
          <a:stretch>
            <a:fillRect/>
          </a:stretch>
        </p:blipFill>
        <p:spPr>
          <a:xfrm flipH="1">
            <a:off x="10372933" y="6016808"/>
            <a:ext cx="756000" cy="756000"/>
          </a:xfrm>
          <a:prstGeom prst="rect">
            <a:avLst/>
          </a:prstGeom>
        </p:spPr>
      </p:pic>
      <p:pic>
        <p:nvPicPr>
          <p:cNvPr id="3" name="Picture 2">
            <a:hlinkClick r:id="rId14" action="ppaction://hlinksldjump"/>
            <a:extLst>
              <a:ext uri="{FF2B5EF4-FFF2-40B4-BE49-F238E27FC236}">
                <a16:creationId xmlns:a16="http://schemas.microsoft.com/office/drawing/2014/main" id="{0BFA6DE1-FF6B-6933-AAB1-C20C4C1177B8}"/>
              </a:ext>
            </a:extLst>
          </p:cNvPr>
          <p:cNvPicPr>
            <a:picLocks noChangeAspect="1"/>
          </p:cNvPicPr>
          <p:nvPr/>
        </p:nvPicPr>
        <p:blipFill>
          <a:blip r:embed="rId15"/>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08773231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Preparation and movement of trains (2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Section 14.4 requires an assisting train making a wrong-direction movement </a:t>
            </a:r>
            <a:r>
              <a:rPr lang="en-GB" spc="-50">
                <a:solidFill>
                  <a:prstClr val="black"/>
                </a:solidFill>
                <a:latin typeface="Calibri" panose="020F0502020204030204"/>
              </a:rPr>
              <a:t>toward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 failed train to display headlights at both ends. This was introduced  following a case in which a driver was alarmed by sighting a tail lamp apparently ahead. The requirement appears to provide very little benefit as it does not apply to other wrong-direction movements where the same possibility would apply. It is also the case that some rolling stock cannot display headlights at both ends at the same time. The requirement has been removed, and the same requirements will apply as for any other wrong-direction movement. </a:t>
            </a:r>
          </a:p>
          <a:p>
            <a:pPr>
              <a:spcAft>
                <a:spcPts val="600"/>
              </a:spcAft>
              <a:defRPr/>
            </a:pPr>
            <a:r>
              <a:rPr lang="en-GB" spc="-50">
                <a:solidFill>
                  <a:prstClr val="black"/>
                </a:solidFill>
                <a:latin typeface="Calibri" panose="020F0502020204030204"/>
              </a:rPr>
              <a:t>An</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incident </a:t>
            </a:r>
            <a:r>
              <a:rPr lang="en-GB" spc="-50">
                <a:solidFill>
                  <a:prstClr val="black"/>
                </a:solidFill>
                <a:latin typeface="Calibri" panose="020F0502020204030204"/>
              </a:rPr>
              <a:t>occurred </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in which a driver encountered what were 'reportable' rail adhesion conditions, but the full extent of the affected portion of line was not at first apparent</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The</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rules have </a:t>
            </a:r>
            <a:r>
              <a:rPr lang="en-GB" spc="-50">
                <a:solidFill>
                  <a:prstClr val="black"/>
                </a:solidFill>
                <a:latin typeface="Calibri" panose="020F0502020204030204"/>
              </a:rPr>
              <a:t>now been</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changed to include more guidance on what a driver should report to a signaller. In particular, a report should state the locations between which reportable conditions were encountered, so that the extent of the problem is better understood.</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In another incident, a controlled test stop was arranged before the rail head had been treated, involving a portion of line where there is a reduction in permissible speed. The rule has been changed so that if the signaller is told about 'reportable’ conditions at a location where the driver would be reducing the speed of the train, the signaller must arrange for the drivers of subsequent trains to be told about the circumstances</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A</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controlled test stop must not be arranged until after the rail head has been treated. (</a:t>
            </a:r>
            <a:r>
              <a:rPr lang="en-GB" spc="-50">
                <a:solidFill>
                  <a:prstClr val="black"/>
                </a:solidFill>
                <a:latin typeface="Calibri" panose="020F0502020204030204"/>
              </a:rPr>
              <a:t>Continued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F3DE1DB9-F21B-7383-19CD-6CB741B70D86}"/>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4" name="Picture 3">
            <a:hlinkClick r:id="" action="ppaction://hlinkshowjump?jump=nextslide"/>
            <a:extLst>
              <a:ext uri="{FF2B5EF4-FFF2-40B4-BE49-F238E27FC236}">
                <a16:creationId xmlns:a16="http://schemas.microsoft.com/office/drawing/2014/main" id="{AD7DE566-8616-B200-4D2E-35AE3CE9C7D1}"/>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5" name="Picture 4">
            <a:hlinkClick r:id="rId12" action="ppaction://hlinksldjump"/>
            <a:extLst>
              <a:ext uri="{FF2B5EF4-FFF2-40B4-BE49-F238E27FC236}">
                <a16:creationId xmlns:a16="http://schemas.microsoft.com/office/drawing/2014/main" id="{228198EF-CBAF-9476-3287-BDF9A13D9695}"/>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81995075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Preparation and movement of trains (3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instructions concerning train radio equipment in section 41 have been updated to include the use of the different types of calls. This section now includes rules relating to the urgent call, the acknowledged safety broadcast call and the driver’s safety device (DSD) alarm call. These were originally in document RS523, which is an information handbook and cannot include instructions. The final removal of rules from RS523 is currently  pending until the next phase of the work is complete.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section on warning horns, section 48, has been updated. The changes aim to improve driver recall in high-stress situations and ensure a wider understanding of which warning horn sound is expected in each situation. Although the purpose of the horn is to provide a warning, different uses can assist in conveying different levels of urgency. The instructions have been simplified to refer to sounds rather than tones to make them easier to understand.</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title of section 48.2 has been changed to 'warning sounds to use' to better reflect the content and the instructions have been simplified throughout. The content of the main table now contains all scenarios in which the Rule Book requires the warning horn to be sounded, except for some degraded situations. This table is complemented by section 48.3. (</a:t>
            </a:r>
            <a:r>
              <a:rPr lang="en-GB" spc="-50">
                <a:solidFill>
                  <a:prstClr val="black"/>
                </a:solidFill>
                <a:latin typeface="Calibri" panose="020F0502020204030204"/>
              </a:rPr>
              <a:t>Continued</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F3DE1DB9-F21B-7383-19CD-6CB741B70D86}"/>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7" name="Picture 6">
            <a:hlinkClick r:id="" action="ppaction://hlinkshowjump?jump=nextslide"/>
            <a:extLst>
              <a:ext uri="{FF2B5EF4-FFF2-40B4-BE49-F238E27FC236}">
                <a16:creationId xmlns:a16="http://schemas.microsoft.com/office/drawing/2014/main" id="{B998D2BF-491E-9B57-9FF8-85D34DDCAB52}"/>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CC75E765-7C94-AF21-7195-CDE5EE779AE2}"/>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3509042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GERT8000-TW1 Issue 20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Preparation and movement of trains (4 of 4)</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428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318445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instruction to frequently sound the horn in all wrong-direction movements was removed in issue three of GERT8000-TW7. There was no value identified for this instruction as no authorised safe systems of work for track workers depend on hearing an approaching train, and the frequent sounding of the horn would be no guarantee that anyone would hear it at the time. However, this rule remained in the table in TW1 and has now been removed. Sounding the horn continuously is not a mitigation measure specific to the type of movement. The driver would sound the horn if they saw someone on or near the line in accordance with the relevant instruction.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In alignment with the changes in section 48, the driver instructions in sections 26.4, 40</a:t>
            </a:r>
            <a:r>
              <a:rPr lang="en-GB" spc="-50">
                <a:solidFill>
                  <a:prstClr val="black"/>
                </a:solidFill>
                <a:latin typeface="Calibri" panose="020F0502020204030204"/>
              </a:rPr>
              <a:t>,</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and 45 have also been expanded to include the actual sound to be used.</a:t>
            </a:r>
          </a:p>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CA5A7AE6-202C-E994-2234-495802294F1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F3DE1DB9-F21B-7383-19CD-6CB741B70D86}"/>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DA758F68-8C19-6631-56F1-094576F70CF9}"/>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31D54778-43F1-0742-8FF6-A4A93A973D9B}"/>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28292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514600" marR="0" lvl="0" indent="-25146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GERT8000-TW5 Issue 13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Preparation and movement of trains: Defective or isolated vehicles and</a:t>
            </a:r>
            <a:br>
              <a:rPr lang="en-GB" sz="1800" b="0" i="0" u="none" strike="noStrike" kern="1200" cap="none" spc="0" normalizeH="0" baseline="0" noProof="0">
                <a:ln>
                  <a:noFill/>
                </a:ln>
                <a:effectLst/>
                <a:uLnTx/>
                <a:uFillTx/>
                <a:latin typeface="Calibri"/>
                <a:ea typeface="Calibri"/>
                <a:cs typeface="Calibri"/>
              </a:rPr>
            </a:br>
            <a:r>
              <a:rPr kumimoji="0" lang="en-GB" sz="1800" b="0" i="0" u="none" strike="noStrike" kern="1200" cap="none" spc="0" normalizeH="0" baseline="0" noProof="0">
                <a:ln>
                  <a:noFill/>
                </a:ln>
                <a:solidFill>
                  <a:srgbClr val="000000"/>
                </a:solidFill>
                <a:effectLst/>
                <a:uLnTx/>
                <a:uFillTx/>
                <a:latin typeface="Calibri"/>
                <a:ea typeface="Calibri"/>
                <a:cs typeface="Calibri"/>
              </a:rPr>
              <a:t>on-train equipment</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1800" b="0" i="0" u="none" strike="noStrike" baseline="0">
                <a:solidFill>
                  <a:schemeClr val="tx1"/>
                </a:solidFill>
              </a:rPr>
              <a:t>The driver instructions in sections 9.2 and 14.3 have been amended to include the actual warning horn sound to be used, in alignment with section 48 of module TW1. Some wording has also been updated to improve clarity.</a:t>
            </a:r>
          </a:p>
          <a:p>
            <a:pPr marL="2514600"/>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algn="l"/>
            <a:endParaRPr kumimoji="0" lang="en-GB" sz="1800" b="0" i="0" u="none" strike="noStrike" kern="1200" cap="none" spc="-50" normalizeH="0" baseline="0" noProof="0">
              <a:ln>
                <a:noFill/>
              </a:ln>
              <a:solidFill>
                <a:schemeClr val="tx1"/>
              </a:solidFill>
              <a:effectLst/>
              <a:uLnTx/>
              <a:uFillTx/>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277834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65786AEA-97C6-8796-B94D-9567B2B108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4" name="Picture 3">
            <a:extLst>
              <a:ext uri="{FF2B5EF4-FFF2-40B4-BE49-F238E27FC236}">
                <a16:creationId xmlns:a16="http://schemas.microsoft.com/office/drawing/2014/main" id="{58EC64A7-9A21-E386-CE8C-21CE6BF1CD21}"/>
              </a:ext>
            </a:extLst>
          </p:cNvPr>
          <p:cNvPicPr>
            <a:picLocks noChangeAspect="1"/>
          </p:cNvPicPr>
          <p:nvPr/>
        </p:nvPicPr>
        <p:blipFill>
          <a:blip r:embed="rId12"/>
          <a:stretch>
            <a:fillRect/>
          </a:stretch>
        </p:blipFill>
        <p:spPr>
          <a:xfrm>
            <a:off x="1157444" y="2547147"/>
            <a:ext cx="2490558"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38E897F7-98AF-9161-1C7B-C3B8F66B83FD}"/>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59362155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603500" marR="0" lvl="0" indent="-26035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GERT8000-TW7 Issue 10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Wrong-direction movements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004000"/>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81409" y="135896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ts val="2000"/>
              </a:lnSpc>
              <a:spcBef>
                <a:spcPts val="0"/>
              </a:spcBef>
              <a:spcAft>
                <a:spcPts val="400"/>
              </a:spcAft>
              <a:buClrTx/>
              <a:buSzTx/>
              <a:buFontTx/>
              <a:buNone/>
              <a:tabLst/>
              <a:defRPr/>
            </a:pPr>
            <a:r>
              <a:rPr kumimoji="0" lang="en-GB" sz="1800" i="0" u="none" strike="noStrike" kern="1200" cap="none" spc="-70" normalizeH="0" noProof="0">
                <a:ln>
                  <a:noFill/>
                </a:ln>
                <a:solidFill>
                  <a:prstClr val="black"/>
                </a:solidFill>
                <a:effectLst/>
                <a:uLnTx/>
                <a:uFillTx/>
                <a:latin typeface="Calibri" panose="020F0502020204030204"/>
                <a:ea typeface="+mn-ea"/>
                <a:cs typeface="+mn-cs"/>
              </a:rPr>
              <a:t>After successful trials on various UK routes, new acceleration indicators have been introduced into the Rule Book. In line with the wording that has been introduced into other modules, TW7 was amended so that the wording regarding the application of trains accelerating when reaching a level crossing was extended to this module. </a:t>
            </a:r>
          </a:p>
          <a:p>
            <a:pPr>
              <a:lnSpc>
                <a:spcPts val="2000"/>
              </a:lnSpc>
              <a:spcAft>
                <a:spcPts val="400"/>
              </a:spcAft>
              <a:defRPr/>
            </a:pPr>
            <a:r>
              <a:rPr kumimoji="0" lang="en-GB" sz="1800" i="0" u="none" strike="noStrike" kern="1200" cap="none" spc="-70" normalizeH="0" noProof="0">
                <a:ln>
                  <a:noFill/>
                </a:ln>
                <a:solidFill>
                  <a:prstClr val="black"/>
                </a:solidFill>
                <a:effectLst/>
                <a:uLnTx/>
                <a:uFillTx/>
                <a:latin typeface="Calibri" panose="020F0502020204030204"/>
                <a:ea typeface="+mn-ea"/>
                <a:cs typeface="+mn-cs"/>
              </a:rPr>
              <a:t>Section 4.2 states that unless a wrong-direction movement starts between the wrong-direction speed restriction board (X board) and a level crossing with red and green warning lights, it is not</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necessary to carry out the instructions concerning  approaching the crossing at caution.</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These crossings were in the past provided at relatively infrequent intervals, but owing</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to the number of level crossings that have been provided with overlay miniature stop</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lights in recent years, the relationship between an 'X' board and the level crossing to</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which it applies may not be apparent and another level crossing of this type may</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intervene. This is not necessarily an issue with a movement that passes through the</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whole section, but to reduce the possibility of a train not approaching such a level</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crossing at caution, the rule has been changed</a:t>
            </a:r>
            <a:r>
              <a:rPr lang="en-GB" spc="-70">
                <a:solidFill>
                  <a:prstClr val="black"/>
                </a:solidFill>
                <a:latin typeface="Calibri" panose="020F0502020204030204"/>
              </a:rPr>
              <a:t>.</a:t>
            </a:r>
            <a:r>
              <a:rPr kumimoji="0" lang="en-GB" sz="1800" i="0" u="none" strike="noStrike" kern="1200" cap="none" spc="-70" normalizeH="0" noProof="0">
                <a:ln>
                  <a:noFill/>
                </a:ln>
                <a:solidFill>
                  <a:prstClr val="black"/>
                </a:solidFill>
                <a:effectLst/>
                <a:uLnTx/>
                <a:uFillTx/>
                <a:latin typeface="Calibri" panose="020F0502020204030204"/>
                <a:ea typeface="+mn-ea"/>
                <a:cs typeface="+mn-cs"/>
              </a:rPr>
              <a:t>  </a:t>
            </a:r>
            <a:r>
              <a:rPr lang="en-GB" spc="-70">
                <a:solidFill>
                  <a:prstClr val="black"/>
                </a:solidFill>
                <a:latin typeface="Calibri" panose="020F0502020204030204"/>
              </a:rPr>
              <a:t>It now says </a:t>
            </a:r>
            <a:r>
              <a:rPr kumimoji="0" lang="en-GB" sz="1800" i="0" u="none" strike="noStrike" kern="1200" cap="none" spc="-70" normalizeH="0" noProof="0">
                <a:ln>
                  <a:noFill/>
                </a:ln>
                <a:solidFill>
                  <a:prstClr val="black"/>
                </a:solidFill>
                <a:effectLst/>
                <a:uLnTx/>
                <a:uFillTx/>
                <a:latin typeface="Calibri" panose="020F0502020204030204"/>
                <a:ea typeface="+mn-ea"/>
                <a:cs typeface="+mn-cs"/>
              </a:rPr>
              <a:t>a train making a </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wrong-direction movement must proceed at caution either until the movement has</a:t>
            </a:r>
            <a:br>
              <a:rPr kumimoji="0" lang="en-GB" sz="1800" i="0" u="none" strike="noStrike" kern="1200" cap="none" spc="-70" normalizeH="0" noProof="0">
                <a:ln>
                  <a:noFill/>
                </a:ln>
                <a:solidFill>
                  <a:prstClr val="black"/>
                </a:solidFill>
                <a:effectLst/>
                <a:uLnTx/>
                <a:uFillTx/>
                <a:latin typeface="Calibri" panose="020F0502020204030204"/>
                <a:ea typeface="+mn-ea"/>
                <a:cs typeface="+mn-cs"/>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been completed, or until the train passes an 'X' board.</a:t>
            </a:r>
            <a:endParaRPr lang="en-GB" sz="1800" i="0" u="none" strike="noStrike" kern="1200" cap="none" spc="-70" normalizeH="0" noProof="0">
              <a:ln>
                <a:noFill/>
              </a:ln>
              <a:solidFill>
                <a:prstClr val="black"/>
              </a:solidFill>
              <a:effectLst/>
              <a:uLnTx/>
              <a:uFillTx/>
              <a:latin typeface="Calibri" panose="020F0502020204030204"/>
              <a:ea typeface="Calibri"/>
              <a:cs typeface="Calibri"/>
            </a:endParaRPr>
          </a:p>
          <a:p>
            <a:pPr>
              <a:lnSpc>
                <a:spcPts val="2000"/>
              </a:lnSpc>
              <a:spcAft>
                <a:spcPts val="400"/>
              </a:spcAft>
              <a:defRPr/>
            </a:pPr>
            <a:r>
              <a:rPr kumimoji="0" lang="en-GB" sz="1800" i="0" u="none" strike="noStrike" kern="1200" cap="none" spc="-70" normalizeH="0" noProof="0">
                <a:ln>
                  <a:noFill/>
                </a:ln>
                <a:solidFill>
                  <a:prstClr val="black"/>
                </a:solidFill>
                <a:effectLst/>
                <a:uLnTx/>
                <a:uFillTx/>
                <a:latin typeface="Calibri" panose="020F0502020204030204"/>
                <a:ea typeface="+mn-ea"/>
                <a:cs typeface="+mn-cs"/>
              </a:rPr>
              <a:t>The driver instructions in section 4.2 have been amended to include the actual </a:t>
            </a:r>
            <a:br>
              <a:rPr lang="en-GB" sz="1800" i="0" u="none" strike="noStrike" kern="1200" cap="none" spc="-70" normalizeH="0" noProof="0">
                <a:ln>
                  <a:noFill/>
                </a:ln>
                <a:effectLst/>
                <a:uLnTx/>
                <a:uFillTx/>
                <a:latin typeface="Calibri" panose="020F0502020204030204"/>
              </a:rPr>
            </a:br>
            <a:r>
              <a:rPr kumimoji="0" lang="en-GB" sz="1800" i="0" u="none" strike="noStrike" kern="1200" cap="none" spc="-70" normalizeH="0" noProof="0">
                <a:ln>
                  <a:noFill/>
                </a:ln>
                <a:solidFill>
                  <a:prstClr val="black"/>
                </a:solidFill>
                <a:effectLst/>
                <a:uLnTx/>
                <a:uFillTx/>
                <a:latin typeface="Calibri" panose="020F0502020204030204"/>
                <a:ea typeface="+mn-ea"/>
                <a:cs typeface="+mn-cs"/>
              </a:rPr>
              <a:t>warning horn sound to be used, in alignment with section 48 of module TW1. </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2000"/>
              </a:lnSpc>
              <a:spcBef>
                <a:spcPts val="0"/>
              </a:spcBef>
              <a:spcAft>
                <a:spcPts val="400"/>
              </a:spcAft>
              <a:buClrTx/>
              <a:buSzTx/>
              <a:buFontTx/>
              <a:buNone/>
              <a:tabLst/>
              <a:defRPr/>
            </a:pPr>
            <a:endParaRPr lang="en-GB" sz="1800" b="0" i="0" u="none" strike="noStrike" kern="1200" cap="none" spc="-70" normalizeH="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130115CC-862C-5D49-722F-A6C85457EF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F62FBEB1-5878-DE14-635F-7D76D750BF81}"/>
              </a:ext>
            </a:extLst>
          </p:cNvPr>
          <p:cNvPicPr>
            <a:picLocks noChangeAspect="1"/>
          </p:cNvPicPr>
          <p:nvPr/>
        </p:nvPicPr>
        <p:blipFill>
          <a:blip r:embed="rId12"/>
          <a:stretch>
            <a:fillRect/>
          </a:stretch>
        </p:blipFill>
        <p:spPr>
          <a:xfrm>
            <a:off x="8593272" y="2612129"/>
            <a:ext cx="2485793"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07FD7C12-C150-07A8-FAD2-9AB8992ABB1C}"/>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75708988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603500" marR="0" lvl="0" indent="-260350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GERT8000-TW8 Issue 10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Level crossings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drivers' instructions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driver instructions in section 4.2 have been expanded to include the actual warning horn sound to be used in alignment with module TW1 section 48.</a:t>
            </a:r>
          </a:p>
          <a:p>
            <a:pPr marL="0" marR="0" lvl="0" indent="0" algn="l" defTabSz="914400" rtl="0" eaLnBrk="1" fontAlgn="auto" latinLnBrk="0" hangingPunct="1">
              <a:lnSpc>
                <a:spcPct val="100000"/>
              </a:lnSpc>
              <a:spcBef>
                <a:spcPts val="0"/>
              </a:spcBef>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 Rule Book has been reviewed to remove cases of gender-specific language which can be taken as an</a:t>
            </a:r>
          </a:p>
          <a:p>
            <a:pPr marL="2514600" marR="0" lvl="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assumption that only males are involved. This may deter applications for employment or promotion. To overcome this, changes have been made to remove any references to level crossings as being 'manned' and replace these with the term 'manually-controlled. This change was previously published in the December 2022 Periodical Operating Notice.</a:t>
            </a:r>
          </a:p>
          <a:p>
            <a:pPr marL="2514600">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marL="2514600" marR="0" lvl="0" algn="l" defTabSz="914400" rtl="0" eaLnBrk="1" fontAlgn="auto" latinLnBrk="0" hangingPunct="1">
              <a:lnSpc>
                <a:spcPct val="100000"/>
              </a:lnSpc>
              <a:spcBef>
                <a:spcPts val="0"/>
              </a:spcBef>
              <a:spcAft>
                <a:spcPts val="600"/>
              </a:spcAft>
              <a:buClrTx/>
              <a:buSzTx/>
              <a:buFontTx/>
              <a:buNone/>
              <a:tabLst/>
              <a:defRPr/>
            </a:pPr>
            <a:endPar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7F226D2A-60B8-5706-87B3-52C9557B2B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B2956D64-7BDF-926E-121C-10BEA0B26078}"/>
              </a:ext>
            </a:extLst>
          </p:cNvPr>
          <p:cNvPicPr>
            <a:picLocks noChangeAspect="1"/>
          </p:cNvPicPr>
          <p:nvPr/>
        </p:nvPicPr>
        <p:blipFill>
          <a:blip r:embed="rId12"/>
          <a:stretch>
            <a:fillRect/>
          </a:stretch>
        </p:blipFill>
        <p:spPr>
          <a:xfrm>
            <a:off x="1144942" y="2488808"/>
            <a:ext cx="2503958"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E2A888D3-6A60-7630-5F53-43114DE5BC3A}"/>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44215794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GERT8000-SP Issue 7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Speeds</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After successful trials on various UK routes, explanation and diagrams of the new acceleration indicators have been introduced into this module. </a:t>
            </a:r>
            <a:endParaRPr lang="en-US">
              <a:solidFill>
                <a:prstClr val="black"/>
              </a:solidFill>
              <a:latin typeface="Calibri" panose="020F0502020204030204"/>
            </a:endParaRPr>
          </a:p>
          <a:p>
            <a:pPr>
              <a:defRPr/>
            </a:pPr>
            <a:endParaRPr lang="en-GB" spc="-50">
              <a:solidFill>
                <a:prstClr val="black"/>
              </a:solidFill>
              <a:latin typeface="Calibri" panose="020F0502020204030204"/>
            </a:endParaRPr>
          </a:p>
          <a:p>
            <a:pPr>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These signs, placed at the end of emergency and temporary speed restrictions, </a:t>
            </a:r>
            <a:endParaRPr lang="en-US">
              <a:solidFill>
                <a:prstClr val="black"/>
              </a:solidFill>
              <a:latin typeface="Calibri" panose="020F0502020204030204"/>
            </a:endParaRPr>
          </a:p>
          <a:p>
            <a:pPr>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inform drivers when they can accelerate their train back to the permissible speed </a:t>
            </a:r>
            <a:endParaRPr lang="en-US">
              <a:solidFill>
                <a:prstClr val="black"/>
              </a:solidFill>
              <a:latin typeface="Calibri" panose="020F0502020204030204"/>
            </a:endParaRPr>
          </a:p>
          <a:p>
            <a:pPr>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of the line</a:t>
            </a:r>
            <a:r>
              <a:rPr lang="en-GB" spc="-50">
                <a:solidFill>
                  <a:prstClr val="black"/>
                </a:solidFill>
                <a:latin typeface="Calibri" panose="020F0502020204030204"/>
              </a:rPr>
              <a:t> when the front of the train reaches the board, and not when the whole </a:t>
            </a:r>
            <a:endParaRPr lang="en-US">
              <a:solidFill>
                <a:prstClr val="black"/>
              </a:solidFill>
              <a:latin typeface="Calibri" panose="020F0502020204030204"/>
            </a:endParaRPr>
          </a:p>
          <a:p>
            <a:pPr>
              <a:defRPr/>
            </a:pPr>
            <a:r>
              <a:rPr lang="en-GB" spc="-50">
                <a:solidFill>
                  <a:prstClr val="black"/>
                </a:solidFill>
                <a:latin typeface="Calibri" panose="020F0502020204030204"/>
              </a:rPr>
              <a:t>train has passed</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endParaRPr lang="en-US">
              <a:solidFill>
                <a:prstClr val="black"/>
              </a:solidFill>
              <a:ea typeface="Calibri" panose="020F0502020204030204"/>
              <a:cs typeface="Calibri" panose="020F0502020204030204"/>
            </a:endParaRPr>
          </a:p>
          <a:p>
            <a:pPr>
              <a:defRPr/>
            </a:pPr>
            <a:endParaRPr lang="en-GB" spc="-50">
              <a:solidFill>
                <a:prstClr val="black"/>
              </a:solidFill>
              <a:latin typeface="Calibri" panose="020F0502020204030204"/>
            </a:endParaRPr>
          </a:p>
          <a:p>
            <a:pPr marL="0" marR="0" lvl="0" indent="0" algn="l" defTabSz="914400">
              <a:lnSpc>
                <a:spcPct val="100000"/>
              </a:lnSpc>
              <a:spcBef>
                <a:spcPts val="0"/>
              </a:spcBef>
              <a:spcAft>
                <a:spcPts val="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Applications for permanent speed restrictions have also been included.</a:t>
            </a:r>
            <a:endParaRPr lang="en-GB">
              <a:solidFill>
                <a:prstClr val="black"/>
              </a:solidFill>
              <a:ea typeface="+mn-ea"/>
              <a:cs typeface="+mn-cs"/>
            </a:endParaRPr>
          </a:p>
          <a:p>
            <a:pPr>
              <a:defRPr/>
            </a:pPr>
            <a:endParaRPr lang="en-GB" spc="-50">
              <a:solidFill>
                <a:prstClr val="black"/>
              </a:solidFill>
              <a:latin typeface="Calibri" panose="020F0502020204030204"/>
              <a:ea typeface="Calibri"/>
              <a:cs typeface="Calibri"/>
            </a:endParaRPr>
          </a:p>
          <a:p>
            <a:pPr>
              <a:defRPr/>
            </a:pPr>
            <a:r>
              <a:rPr lang="en-GB" spc="-50">
                <a:solidFill>
                  <a:prstClr val="black"/>
                </a:solidFill>
                <a:latin typeface="Calibri" panose="020F0502020204030204"/>
                <a:ea typeface="Calibri"/>
                <a:cs typeface="Calibri"/>
              </a:rPr>
              <a:t>All these applications relate to specific scenarios where the restrictions are </a:t>
            </a:r>
            <a:endParaRPr lang="en-GB">
              <a:solidFill>
                <a:prstClr val="black"/>
              </a:solidFill>
            </a:endParaRPr>
          </a:p>
          <a:p>
            <a:pPr>
              <a:defRPr/>
            </a:pPr>
            <a:r>
              <a:rPr lang="en-GB" spc="-50">
                <a:solidFill>
                  <a:prstClr val="black"/>
                </a:solidFill>
                <a:latin typeface="Calibri" panose="020F0502020204030204"/>
                <a:ea typeface="Calibri"/>
                <a:cs typeface="Calibri"/>
              </a:rPr>
              <a:t>controlling collision risk, and not the risk of train derailment. </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2CA7AA5D-5A1D-3046-9000-D445353A41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4" name="Picture 3">
            <a:extLst>
              <a:ext uri="{FF2B5EF4-FFF2-40B4-BE49-F238E27FC236}">
                <a16:creationId xmlns:a16="http://schemas.microsoft.com/office/drawing/2014/main" id="{6C7FED01-BD28-EC83-3EA7-8791619E9E7F}"/>
              </a:ext>
            </a:extLst>
          </p:cNvPr>
          <p:cNvPicPr>
            <a:picLocks noChangeAspect="1"/>
          </p:cNvPicPr>
          <p:nvPr/>
        </p:nvPicPr>
        <p:blipFill>
          <a:blip r:embed="rId11"/>
          <a:stretch>
            <a:fillRect/>
          </a:stretch>
        </p:blipFill>
        <p:spPr>
          <a:xfrm>
            <a:off x="8549032" y="2602089"/>
            <a:ext cx="2480490"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2" action="ppaction://hlinksldjump"/>
            <a:extLst>
              <a:ext uri="{FF2B5EF4-FFF2-40B4-BE49-F238E27FC236}">
                <a16:creationId xmlns:a16="http://schemas.microsoft.com/office/drawing/2014/main" id="{29D16F1F-2F8A-AC17-73CC-4B5D9D408DF5}"/>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4068973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GERT8000-SS2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Issue 7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Shunting</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lgn="l"/>
            <a:r>
              <a:rPr lang="en-GB" sz="1800" b="0" i="0" u="none" strike="noStrike" baseline="0">
                <a:solidFill>
                  <a:schemeClr val="tx1"/>
                </a:solidFill>
              </a:rPr>
              <a:t>Section 5.7 has been amended to include the actual warning horn sound to be used when entering a shed or building, in alignment with section 48 of TW1.</a:t>
            </a:r>
          </a:p>
          <a:p>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Enhanced briefing materials on the use of the horn can be found here </a:t>
            </a:r>
            <a:r>
              <a:rPr lang="en-GB" sz="1800" u="sng">
                <a:solidFill>
                  <a:srgbClr val="0000FF"/>
                </a:solidFill>
                <a:effectLst/>
                <a:latin typeface="Calibri" panose="020F0502020204030204" pitchFamily="34" charset="0"/>
                <a:ea typeface="Calibri" panose="020F0502020204030204" pitchFamily="34" charset="0"/>
                <a:hlinkClick r:id="rId3"/>
              </a:rPr>
              <a:t>https://www.rssb.co.uk/standards-catalogue/CatalogueItem/gert8000-tw1-iss-20</a:t>
            </a:r>
            <a:endParaRPr kumimoji="0" lang="en-GB" sz="1800" i="0" u="none" strike="noStrike" kern="1200" cap="none" spc="-50" normalizeH="0" baseline="0" noProof="0">
              <a:ln>
                <a:noFill/>
              </a:ln>
              <a:solidFill>
                <a:prstClr val="black"/>
              </a:solidFill>
              <a:effectLst/>
              <a:uLnTx/>
              <a:uFillTx/>
              <a:latin typeface="Calibri" panose="020F0502020204030204"/>
              <a:ea typeface="+mn-ea"/>
              <a:cs typeface="+mn-cs"/>
            </a:endParaRPr>
          </a:p>
          <a:p>
            <a:pPr algn="l"/>
            <a:endParaRPr kumimoji="0" lang="en-GB" sz="1800" b="0" i="0" u="none" strike="noStrike" kern="1200" cap="none" spc="-50" normalizeH="0" baseline="0" noProof="0">
              <a:ln>
                <a:noFill/>
              </a:ln>
              <a:solidFill>
                <a:schemeClr val="tx1"/>
              </a:solidFill>
              <a:effectLst/>
              <a:uLnTx/>
              <a:uFillTx/>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EBA2489E-2A99-1C75-0D35-CBF3431DD6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5" name="Picture 4">
            <a:extLst>
              <a:ext uri="{FF2B5EF4-FFF2-40B4-BE49-F238E27FC236}">
                <a16:creationId xmlns:a16="http://schemas.microsoft.com/office/drawing/2014/main" id="{AF348E97-EB6E-4854-CD86-350E902886B4}"/>
              </a:ext>
            </a:extLst>
          </p:cNvPr>
          <p:cNvPicPr>
            <a:picLocks noChangeAspect="1"/>
          </p:cNvPicPr>
          <p:nvPr/>
        </p:nvPicPr>
        <p:blipFill>
          <a:blip r:embed="rId12"/>
          <a:stretch>
            <a:fillRect/>
          </a:stretch>
        </p:blipFill>
        <p:spPr>
          <a:xfrm>
            <a:off x="1174360" y="2755564"/>
            <a:ext cx="2353260" cy="3334801"/>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4A9C87CE-9C18-C4F4-8812-BECD0888E025}"/>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78791202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BE9EE2-C5CC-9F64-0B32-951B722CD78E}"/>
              </a:ext>
            </a:extLst>
          </p:cNvPr>
          <p:cNvPicPr>
            <a:picLocks noChangeAspect="1"/>
          </p:cNvPicPr>
          <p:nvPr/>
        </p:nvPicPr>
        <p:blipFill>
          <a:blip r:embed="rId2"/>
          <a:stretch>
            <a:fillRect/>
          </a:stretch>
        </p:blipFill>
        <p:spPr>
          <a:xfrm>
            <a:off x="267883" y="553133"/>
            <a:ext cx="720000" cy="720000"/>
          </a:xfrm>
          <a:prstGeom prst="ellipse">
            <a:avLst/>
          </a:prstGeom>
          <a:ln w="57150">
            <a:noFill/>
          </a:ln>
        </p:spPr>
      </p:pic>
      <p:sp>
        <p:nvSpPr>
          <p:cNvPr id="3" name="Rectangle: Rounded Corners 2">
            <a:hlinkClick r:id="" action="ppaction://noaction" highlightClick="1"/>
            <a:extLst>
              <a:ext uri="{FF2B5EF4-FFF2-40B4-BE49-F238E27FC236}">
                <a16:creationId xmlns:a16="http://schemas.microsoft.com/office/drawing/2014/main" id="{9EE2878C-4C50-33B2-057F-8A3B9D1E061F}"/>
              </a:ext>
            </a:extLst>
          </p:cNvPr>
          <p:cNvSpPr/>
          <p:nvPr/>
        </p:nvSpPr>
        <p:spPr>
          <a:xfrm>
            <a:off x="1073188" y="1451010"/>
            <a:ext cx="10065867" cy="720000"/>
          </a:xfrm>
          <a:prstGeom prst="roundRect">
            <a:avLst>
              <a:gd name="adj" fmla="val 33718"/>
            </a:avLst>
          </a:prstGeom>
          <a:solidFill>
            <a:schemeClr val="bg1"/>
          </a:solidFill>
          <a:ln w="38100">
            <a:solidFill>
              <a:srgbClr val="DEC9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defRPr/>
            </a:pPr>
            <a:r>
              <a:rPr lang="en-GB" sz="1800">
                <a:solidFill>
                  <a:schemeClr val="tx1"/>
                </a:solidFill>
                <a:effectLst/>
                <a:ea typeface="Calibri"/>
                <a:cs typeface="Calibri"/>
              </a:rPr>
              <a:t>GCGN5612 Issue 2.1 </a:t>
            </a:r>
            <a:r>
              <a:rPr lang="en-GB">
                <a:solidFill>
                  <a:schemeClr val="tx1"/>
                </a:solidFill>
                <a:ea typeface="Calibri"/>
                <a:cs typeface="Calibri"/>
              </a:rPr>
              <a:t>–</a:t>
            </a:r>
            <a:r>
              <a:rPr lang="en-GB" sz="1800">
                <a:solidFill>
                  <a:schemeClr val="tx1"/>
                </a:solidFill>
                <a:effectLst/>
                <a:ea typeface="Calibri"/>
                <a:cs typeface="Calibri"/>
              </a:rPr>
              <a:t> </a:t>
            </a:r>
            <a:r>
              <a:rPr lang="en-GB">
                <a:solidFill>
                  <a:schemeClr val="tx1"/>
                </a:solidFill>
              </a:rPr>
              <a:t>Rail Traffic Loading Requirements for the Design of Railway Structures</a:t>
            </a:r>
            <a:br>
              <a:rPr lang="en-GB"/>
            </a:br>
            <a:r>
              <a:rPr lang="en-GB" i="1">
                <a:solidFill>
                  <a:schemeClr val="tx1"/>
                </a:solidFill>
                <a:ea typeface="Calibri"/>
                <a:cs typeface="Calibri"/>
              </a:rPr>
              <a:t>The equation</a:t>
            </a:r>
            <a:r>
              <a:rPr lang="en-GB" sz="1800" i="1">
                <a:solidFill>
                  <a:schemeClr val="tx1"/>
                </a:solidFill>
                <a:effectLst/>
                <a:ea typeface="Calibri"/>
                <a:cs typeface="Calibri"/>
              </a:rPr>
              <a:t> in </a:t>
            </a:r>
            <a:r>
              <a:rPr lang="en-GB" sz="1800" b="0" i="1" u="none" strike="noStrike" baseline="0">
                <a:solidFill>
                  <a:schemeClr val="tx1"/>
                </a:solidFill>
              </a:rPr>
              <a:t>A.1.8 has been corrected</a:t>
            </a:r>
            <a:r>
              <a:rPr lang="en-GB" i="1">
                <a:solidFill>
                  <a:schemeClr val="tx1"/>
                </a:solidFill>
              </a:rPr>
              <a:t>.</a:t>
            </a:r>
            <a:endParaRPr lang="en-GB" sz="1800" i="1">
              <a:solidFill>
                <a:schemeClr val="tx1"/>
              </a:solidFill>
              <a:effectLst/>
              <a:ea typeface="Calibri"/>
              <a:cs typeface="Calibri"/>
            </a:endParaRPr>
          </a:p>
        </p:txBody>
      </p:sp>
      <p:sp>
        <p:nvSpPr>
          <p:cNvPr id="4" name="Rectangle: Rounded Corners 3">
            <a:hlinkClick r:id="" action="ppaction://noaction" highlightClick="1"/>
            <a:extLst>
              <a:ext uri="{FF2B5EF4-FFF2-40B4-BE49-F238E27FC236}">
                <a16:creationId xmlns:a16="http://schemas.microsoft.com/office/drawing/2014/main" id="{28187651-7284-4DC8-EE02-723BEE4FE16B}"/>
              </a:ext>
            </a:extLst>
          </p:cNvPr>
          <p:cNvSpPr/>
          <p:nvPr/>
        </p:nvSpPr>
        <p:spPr>
          <a:xfrm>
            <a:off x="1073188" y="563010"/>
            <a:ext cx="10065867" cy="720000"/>
          </a:xfrm>
          <a:prstGeom prst="roundRect">
            <a:avLst>
              <a:gd name="adj" fmla="val 30718"/>
            </a:avLst>
          </a:prstGeom>
          <a:solidFill>
            <a:srgbClr val="DEC94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One</a:t>
            </a:r>
            <a:r>
              <a:rPr kumimoji="0" lang="en-GB" sz="1800" b="0" i="0" u="none" strike="noStrike" kern="1200" cap="none" normalizeH="0" noProof="0">
                <a:ln>
                  <a:noFill/>
                </a:ln>
                <a:solidFill>
                  <a:prstClr val="white"/>
                </a:solidFill>
                <a:effectLst/>
                <a:uLnTx/>
                <a:uFillTx/>
                <a:latin typeface="Calibri" panose="020F0502020204030204"/>
                <a:ea typeface="+mn-ea"/>
                <a:cs typeface="+mn-cs"/>
              </a:rPr>
              <a:t> Infrastructure </a:t>
            </a:r>
            <a:r>
              <a:rPr lang="en-GB">
                <a:solidFill>
                  <a:prstClr val="white"/>
                </a:solidFill>
                <a:latin typeface="Calibri" panose="020F0502020204030204"/>
              </a:rPr>
              <a:t>standard has</a:t>
            </a:r>
            <a:r>
              <a:rPr kumimoji="0" lang="en-GB" sz="1800" b="0" i="0" u="none" strike="noStrike" kern="1200" cap="none" normalizeH="0" noProof="0">
                <a:ln>
                  <a:noFill/>
                </a:ln>
                <a:solidFill>
                  <a:prstClr val="white"/>
                </a:solidFill>
                <a:effectLst/>
                <a:uLnTx/>
                <a:uFillTx/>
                <a:latin typeface="Calibri" panose="020F0502020204030204"/>
                <a:ea typeface="+mn-ea"/>
                <a:cs typeface="+mn-cs"/>
              </a:rPr>
              <a:t> been updated with a point release in the September 2024 Standards </a:t>
            </a:r>
            <a:r>
              <a:rPr lang="en-GB">
                <a:solidFill>
                  <a:prstClr val="white"/>
                </a:solidFill>
                <a:latin typeface="Calibri" panose="020F0502020204030204"/>
              </a:rPr>
              <a:t>Catalogue.</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5" name="Picture 4">
            <a:hlinkClick r:id="rId3" action="ppaction://hlinksldjump"/>
            <a:extLst>
              <a:ext uri="{FF2B5EF4-FFF2-40B4-BE49-F238E27FC236}">
                <a16:creationId xmlns:a16="http://schemas.microsoft.com/office/drawing/2014/main" id="{3A5E89DF-A6A5-F74C-8AD3-7C32A25F1FB1}"/>
              </a:ext>
            </a:extLst>
          </p:cNvPr>
          <p:cNvPicPr>
            <a:picLocks noChangeAspect="1"/>
          </p:cNvPicPr>
          <p:nvPr/>
        </p:nvPicPr>
        <p:blipFill>
          <a:blip r:embed="rId4"/>
          <a:stretch>
            <a:fillRect/>
          </a:stretch>
        </p:blipFill>
        <p:spPr>
          <a:xfrm>
            <a:off x="11290478" y="157163"/>
            <a:ext cx="755970" cy="755970"/>
          </a:xfrm>
          <a:prstGeom prst="rect">
            <a:avLst/>
          </a:prstGeom>
        </p:spPr>
      </p:pic>
      <p:sp>
        <p:nvSpPr>
          <p:cNvPr id="6" name="Title 1">
            <a:extLst>
              <a:ext uri="{FF2B5EF4-FFF2-40B4-BE49-F238E27FC236}">
                <a16:creationId xmlns:a16="http://schemas.microsoft.com/office/drawing/2014/main" id="{6ED33B78-40F4-2F79-3164-BDF1A75C0AEB}"/>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sp>
        <p:nvSpPr>
          <p:cNvPr id="7" name="Title 1">
            <a:extLst>
              <a:ext uri="{FF2B5EF4-FFF2-40B4-BE49-F238E27FC236}">
                <a16:creationId xmlns:a16="http://schemas.microsoft.com/office/drawing/2014/main" id="{8EACEF18-8E5D-F49B-799F-958D56B0E38C}"/>
              </a:ext>
            </a:extLst>
          </p:cNvPr>
          <p:cNvSpPr txBox="1">
            <a:spLocks/>
          </p:cNvSpPr>
          <p:nvPr/>
        </p:nvSpPr>
        <p:spPr>
          <a:xfrm>
            <a:off x="2555123" y="2214632"/>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link icon to go to the standard </a:t>
            </a:r>
          </a:p>
        </p:txBody>
      </p:sp>
      <p:pic>
        <p:nvPicPr>
          <p:cNvPr id="2" name="Picture 1">
            <a:hlinkClick r:id="rId5"/>
            <a:extLst>
              <a:ext uri="{FF2B5EF4-FFF2-40B4-BE49-F238E27FC236}">
                <a16:creationId xmlns:a16="http://schemas.microsoft.com/office/drawing/2014/main" id="{A62923C0-7735-B31B-DAB9-5998A944B4BC}"/>
              </a:ext>
            </a:extLst>
          </p:cNvPr>
          <p:cNvPicPr>
            <a:picLocks noChangeAspect="1"/>
          </p:cNvPicPr>
          <p:nvPr/>
        </p:nvPicPr>
        <p:blipFill>
          <a:blip r:embed="rId6"/>
          <a:stretch>
            <a:fillRect/>
          </a:stretch>
        </p:blipFill>
        <p:spPr>
          <a:xfrm>
            <a:off x="10534508" y="1433025"/>
            <a:ext cx="755970" cy="755970"/>
          </a:xfrm>
          <a:prstGeom prst="rect">
            <a:avLst/>
          </a:prstGeom>
        </p:spPr>
      </p:pic>
      <p:pic>
        <p:nvPicPr>
          <p:cNvPr id="10" name="Picture 9">
            <a:hlinkClick r:id="" action="ppaction://hlinkshowjump?jump=endshow"/>
            <a:extLst>
              <a:ext uri="{FF2B5EF4-FFF2-40B4-BE49-F238E27FC236}">
                <a16:creationId xmlns:a16="http://schemas.microsoft.com/office/drawing/2014/main" id="{EDFC2D1D-C6B5-B925-B876-1B547320B3EC}"/>
              </a:ext>
            </a:extLst>
          </p:cNvPr>
          <p:cNvPicPr>
            <a:picLocks noChangeAspect="1"/>
          </p:cNvPicPr>
          <p:nvPr/>
        </p:nvPicPr>
        <p:blipFill>
          <a:blip r:embed="rId7"/>
          <a:stretch>
            <a:fillRect/>
          </a:stretch>
        </p:blipFill>
        <p:spPr>
          <a:xfrm>
            <a:off x="89371" y="6016808"/>
            <a:ext cx="720000" cy="692039"/>
          </a:xfrm>
          <a:prstGeom prst="rect">
            <a:avLst/>
          </a:prstGeom>
        </p:spPr>
      </p:pic>
    </p:spTree>
    <p:extLst>
      <p:ext uri="{BB962C8B-B14F-4D97-AF65-F5344CB8AC3E}">
        <p14:creationId xmlns:p14="http://schemas.microsoft.com/office/powerpoint/2010/main" val="1078807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157095" marR="0" lvl="0" indent="-2157095"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GERT8000-S5 Issue 12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Passing a signal at danger or an end of authority (</a:t>
            </a:r>
            <a:r>
              <a:rPr kumimoji="0" lang="en-GB" sz="1800" b="0" i="0" u="none" strike="noStrike" kern="1200" cap="none" spc="0" normalizeH="0" baseline="0" noProof="0" err="1">
                <a:ln>
                  <a:noFill/>
                </a:ln>
                <a:solidFill>
                  <a:srgbClr val="000000"/>
                </a:solidFill>
                <a:effectLst/>
                <a:uLnTx/>
                <a:uFillTx/>
                <a:latin typeface="Calibri"/>
                <a:ea typeface="Calibri"/>
                <a:cs typeface="Calibri"/>
              </a:rPr>
              <a:t>EoA</a:t>
            </a:r>
            <a:r>
              <a:rPr kumimoji="0" lang="en-GB" sz="1800" b="0" i="0" u="none" strike="noStrike" kern="1200" cap="none" spc="0" normalizeH="0" baseline="0" noProof="0">
                <a:ln>
                  <a:noFill/>
                </a:ln>
                <a:solidFill>
                  <a:srgbClr val="000000"/>
                </a:solidFill>
                <a:effectLst/>
                <a:uLnTx/>
                <a:uFillTx/>
                <a:latin typeface="Calibri"/>
                <a:ea typeface="Calibri"/>
                <a:cs typeface="Calibri"/>
              </a:rPr>
              <a:t>) without a</a:t>
            </a:r>
            <a:br>
              <a:rPr lang="en-GB" sz="1800" b="0" i="0" u="none" strike="noStrike" kern="1200" cap="none" spc="0" normalizeH="0" baseline="0" noProof="0">
                <a:ln>
                  <a:noFill/>
                </a:ln>
                <a:effectLst/>
                <a:uLnTx/>
                <a:uFillTx/>
                <a:latin typeface="Calibri"/>
                <a:ea typeface="Calibri"/>
                <a:cs typeface="Calibri"/>
              </a:rPr>
            </a:br>
            <a:r>
              <a:rPr kumimoji="0" lang="en-GB" sz="1800" b="0" i="0" u="none" strike="noStrike" kern="1200" cap="none" spc="0" normalizeH="0" baseline="0" noProof="0">
                <a:ln>
                  <a:noFill/>
                </a:ln>
                <a:solidFill>
                  <a:srgbClr val="000000"/>
                </a:solidFill>
                <a:effectLst/>
                <a:uLnTx/>
                <a:uFillTx/>
                <a:latin typeface="Calibri"/>
                <a:ea typeface="Calibri"/>
                <a:cs typeface="Calibri"/>
              </a:rPr>
              <a:t>movement  authority (MA)</a:t>
            </a:r>
            <a:endParaRPr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Section 3.1 of this module requires a signaller on an ERTMS line who is authorising a driver to pass an end of authority (</a:t>
            </a:r>
            <a:r>
              <a:rPr kumimoji="0" lang="en-GB" sz="1800" i="0" u="none" strike="noStrike" kern="1200" cap="none" spc="-50" normalizeH="0" baseline="0" noProof="0" err="1">
                <a:ln>
                  <a:noFill/>
                </a:ln>
                <a:solidFill>
                  <a:prstClr val="black"/>
                </a:solidFill>
                <a:effectLst/>
                <a:uLnTx/>
                <a:uFillTx/>
                <a:latin typeface="Calibri" panose="020F0502020204030204"/>
                <a:ea typeface="+mn-ea"/>
                <a:cs typeface="+mn-cs"/>
              </a:rPr>
              <a:t>EoA</a:t>
            </a: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 without a movement authority (MA) to tell the driver about any permissible speeds that are lower than the ceiling speed that applies to a movement in staff responsible mode. This is because those permissible speeds in that situation are not shown on the driver-machine interface (DMI). It has been pointed out that a signaller may not have a sufficient knowledge of permissible speeds to be</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able to do so. This section has been changed so that the signaller is only required to</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tell the driver about any temporary or emergency speed restrictions lower than the</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ceiling speed. These are not displayed on the DMI, but the signaller would be aware</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of them.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When section 4.5 was changed to refer to signals other than main aspect or stop </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signals up to which a driver might be given authority to pass a signal at danger, the</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same change in wording was not made in section 3.1 and this change has now</a:t>
            </a:r>
            <a:b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been made.</a:t>
            </a: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5A70A8B-D7D6-E3C9-4C8E-4BB8909140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7" name="Picture 6">
            <a:extLst>
              <a:ext uri="{FF2B5EF4-FFF2-40B4-BE49-F238E27FC236}">
                <a16:creationId xmlns:a16="http://schemas.microsoft.com/office/drawing/2014/main" id="{193052EC-9F00-D29E-C9F3-F7D4F1B3899A}"/>
              </a:ext>
            </a:extLst>
          </p:cNvPr>
          <p:cNvPicPr>
            <a:picLocks noChangeAspect="1"/>
          </p:cNvPicPr>
          <p:nvPr/>
        </p:nvPicPr>
        <p:blipFill>
          <a:blip r:embed="rId12"/>
          <a:stretch>
            <a:fillRect/>
          </a:stretch>
        </p:blipFill>
        <p:spPr>
          <a:xfrm>
            <a:off x="8566923" y="2690434"/>
            <a:ext cx="2444708" cy="3426249"/>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44B2B9D5-FDFF-0E8B-949D-AB2BB1487B1B}"/>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810516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RS521 Issue 7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Signals, </a:t>
            </a:r>
            <a:r>
              <a:rPr kumimoji="0" lang="en-GB" sz="1800" b="0" i="0" u="none" strike="noStrike" kern="1200" cap="none" spc="0" normalizeH="0" baseline="0" noProof="0" err="1">
                <a:ln>
                  <a:noFill/>
                </a:ln>
                <a:solidFill>
                  <a:srgbClr val="000000"/>
                </a:solidFill>
                <a:effectLst/>
                <a:uLnTx/>
                <a:uFillTx/>
                <a:latin typeface="Calibri"/>
                <a:ea typeface="Calibri"/>
                <a:cs typeface="Calibri"/>
              </a:rPr>
              <a:t>Handsignals</a:t>
            </a:r>
            <a:r>
              <a:rPr kumimoji="0" lang="en-GB" sz="1800" b="0" i="0" u="none" strike="noStrike" kern="1200" cap="none" spc="0" normalizeH="0" baseline="0" noProof="0">
                <a:ln>
                  <a:noFill/>
                </a:ln>
                <a:solidFill>
                  <a:srgbClr val="000000"/>
                </a:solidFill>
                <a:effectLst/>
                <a:uLnTx/>
                <a:uFillTx/>
                <a:latin typeface="Calibri"/>
                <a:ea typeface="Calibri"/>
                <a:cs typeface="Calibri"/>
              </a:rPr>
              <a:t>, Indicators and Signs Handbook</a:t>
            </a:r>
            <a:endParaRPr kumimoji="0" lang="en-GB" sz="1800" b="0" i="0" u="none" strike="noStrike" kern="1200" cap="none" spc="0" normalizeH="0" baseline="0" noProof="0">
              <a:ln>
                <a:noFill/>
              </a:ln>
              <a:solidFill>
                <a:prstClr val="black"/>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After successful trials on various UK routes, new acceleration indicators have been introduced into this module. These signs, placed at the end of emergency and temporary speed restrictions, inform drivers when they can accelerate their train back to the permissible speed of the line. Applications for permanent speed restrictions have also been included, where continuing at the reduced speed is unnecessary.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Examples include level crossing sighting issues or collision risks at junctions, rather</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than controlling derailment risks.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The meaning of an 'Off' indicator on an ERTMS line is that the route has been set,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and section 5.8 has been changed to include this explanation, in the interests of </a:t>
            </a:r>
            <a:br>
              <a:rPr lang="en-GB" sz="1800" i="0" u="none" strike="noStrike" kern="1200" cap="none" spc="-50" normalizeH="0" baseline="0" noProof="0">
                <a:ln>
                  <a:noFill/>
                </a:ln>
                <a:effectLst/>
                <a:uLnTx/>
                <a:uFillTx/>
                <a:latin typeface="Calibri" panose="020F0502020204030204"/>
              </a:rPr>
            </a:br>
            <a:r>
              <a:rPr kumimoji="0" lang="en-GB" sz="1800" i="0" u="none" strike="noStrike" kern="1200" cap="none" spc="-50" normalizeH="0" baseline="0" noProof="0">
                <a:ln>
                  <a:noFill/>
                </a:ln>
                <a:solidFill>
                  <a:prstClr val="black"/>
                </a:solidFill>
                <a:effectLst/>
                <a:uLnTx/>
                <a:uFillTx/>
                <a:latin typeface="Calibri" panose="020F0502020204030204"/>
                <a:ea typeface="+mn-ea"/>
                <a:cs typeface="+mn-cs"/>
              </a:rPr>
              <a:t>completeness.</a:t>
            </a:r>
            <a:endParaRPr lang="en-GB" sz="180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7"/>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8"/>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A5A70A8B-D7D6-E3C9-4C8E-4BB8909140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176" y="532335"/>
            <a:ext cx="756000" cy="756000"/>
          </a:xfrm>
          <a:prstGeom prst="rect">
            <a:avLst/>
          </a:prstGeom>
        </p:spPr>
      </p:pic>
      <p:pic>
        <p:nvPicPr>
          <p:cNvPr id="4" name="Picture 3">
            <a:extLst>
              <a:ext uri="{FF2B5EF4-FFF2-40B4-BE49-F238E27FC236}">
                <a16:creationId xmlns:a16="http://schemas.microsoft.com/office/drawing/2014/main" id="{FCE62CC6-EF03-41C4-A07E-B7219DBA1B81}"/>
              </a:ext>
            </a:extLst>
          </p:cNvPr>
          <p:cNvPicPr>
            <a:picLocks noChangeAspect="1"/>
          </p:cNvPicPr>
          <p:nvPr/>
        </p:nvPicPr>
        <p:blipFill>
          <a:blip r:embed="rId12"/>
          <a:stretch>
            <a:fillRect/>
          </a:stretch>
        </p:blipFill>
        <p:spPr>
          <a:xfrm>
            <a:off x="8566767" y="2600801"/>
            <a:ext cx="2484775"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570FE8FB-7266-E2AD-0F4B-7D6F9076BED2}"/>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151780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GERT8000-T3 Issue 12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Possession of a running line for engineering work (1 of 3)</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a:spcAft>
                <a:spcPts val="600"/>
              </a:spcAf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This module has been updated following the RAIB investigation into a 'near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miss'</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with possession support staff</a:t>
            </a:r>
            <a:r>
              <a:rPr lang="en-GB">
                <a:solidFill>
                  <a:prstClr val="black"/>
                </a:solidFill>
                <a:latin typeface="Calibri" panose="020F0502020204030204"/>
              </a:rPr>
              <a:t>. It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relates to the arrangements for granting possessions in signal boxes and control centres with multiple workstations should be reviewed and where appropriate improved.</a:t>
            </a:r>
          </a:p>
          <a:p>
            <a:pPr marL="2508250" marR="0" lvl="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Rule Book describes each possession as being of one line only, and any other signaller involved is assumed to be on the same line of route. Possessions are now frequently planned to cover extensive mileages on the same line of route, or to involve more than one line of route. Where more than one running line is involved, these may be published as a single item. Irregularities have arisen such as signallers not being aware that a possession has been granted, poor safety-critical communications and signallers being asked to grant permission for protection to be placed in areas they are not familiar with. It is also possible that a signaller may not be aware of the boundaries of other signalling control areas or the correct contact details when required to advise other signallers concerned. (</a:t>
            </a:r>
            <a:r>
              <a:rPr lang="en-GB">
                <a:solidFill>
                  <a:prstClr val="black"/>
                </a:solidFill>
                <a:latin typeface="Calibri" panose="020F0502020204030204"/>
              </a:rPr>
              <a:t>Continued</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on next slide</a:t>
            </a:r>
            <a:r>
              <a:rPr lang="en-GB">
                <a:solidFill>
                  <a:prstClr val="black"/>
                </a:solidFill>
                <a:latin typeface="Calibri" panose="020F0502020204030204"/>
              </a:rPr>
              <a:t>.)</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20" name="Picture 19">
            <a:hlinkClick r:id="" action="ppaction://hlinkshowjump?jump=nextslide"/>
            <a:extLst>
              <a:ext uri="{FF2B5EF4-FFF2-40B4-BE49-F238E27FC236}">
                <a16:creationId xmlns:a16="http://schemas.microsoft.com/office/drawing/2014/main" id="{54CCFBAE-EB15-13D2-B97A-9A9E09ED8FC8}"/>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23" name="Picture 22">
            <a:extLst>
              <a:ext uri="{FF2B5EF4-FFF2-40B4-BE49-F238E27FC236}">
                <a16:creationId xmlns:a16="http://schemas.microsoft.com/office/drawing/2014/main" id="{75CDD314-E9EA-A018-982D-6085326314F5}"/>
              </a:ext>
            </a:extLst>
          </p:cNvPr>
          <p:cNvPicPr>
            <a:picLocks noChangeAspect="1"/>
          </p:cNvPicPr>
          <p:nvPr/>
        </p:nvPicPr>
        <p:blipFill>
          <a:blip r:embed="rId11">
            <a:alphaModFix amt="20000"/>
          </a:blip>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41EBE1FA-0922-8EB6-753F-43AC378BC92A}"/>
              </a:ext>
            </a:extLst>
          </p:cNvPr>
          <p:cNvPicPr>
            <a:picLocks noChangeAspect="1"/>
          </p:cNvPicPr>
          <p:nvPr/>
        </p:nvPicPr>
        <p:blipFill>
          <a:blip r:embed="rId12"/>
          <a:stretch>
            <a:fillRect/>
          </a:stretch>
        </p:blipFill>
        <p:spPr>
          <a:xfrm>
            <a:off x="1127924" y="2365904"/>
            <a:ext cx="2502706" cy="3528000"/>
          </a:xfrm>
          <a:prstGeom prst="roundRect">
            <a:avLst>
              <a:gd name="adj" fmla="val 5289"/>
            </a:avLst>
          </a:prstGeom>
          <a:effectLst>
            <a:outerShdw blurRad="63500" sx="102000" sy="102000" algn="ctr" rotWithShape="0">
              <a:prstClr val="black">
                <a:alpha val="40000"/>
              </a:prstClr>
            </a:outerShdw>
          </a:effectLst>
        </p:spPr>
      </p:pic>
      <p:pic>
        <p:nvPicPr>
          <p:cNvPr id="3" name="Picture 2">
            <a:hlinkClick r:id="rId13" action="ppaction://hlinksldjump"/>
            <a:extLst>
              <a:ext uri="{FF2B5EF4-FFF2-40B4-BE49-F238E27FC236}">
                <a16:creationId xmlns:a16="http://schemas.microsoft.com/office/drawing/2014/main" id="{849AA26F-D0E6-2EE1-3A99-2ED8B459A871}"/>
              </a:ext>
            </a:extLst>
          </p:cNvPr>
          <p:cNvPicPr>
            <a:picLocks noChangeAspect="1"/>
          </p:cNvPicPr>
          <p:nvPr/>
        </p:nvPicPr>
        <p:blipFill>
          <a:blip r:embed="rId14"/>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76946020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GERT8000-T3 Issue 12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Possession of a running line for engineering work (2 of 3)</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a:defRPr/>
            </a:pPr>
            <a:r>
              <a:rPr kumimoji="0" lang="en-GB" sz="1800" b="0" i="0" u="none" strike="noStrike" kern="1200" cap="none" spc="0" normalizeH="0" baseline="0" noProof="0">
                <a:ln>
                  <a:noFill/>
                </a:ln>
                <a:solidFill>
                  <a:prstClr val="black"/>
                </a:solidFill>
                <a:effectLst/>
                <a:uLnTx/>
                <a:uFillTx/>
                <a:ea typeface="+mn-lt"/>
                <a:cs typeface="+mn-lt"/>
              </a:rPr>
              <a:t>Successful trials have been carried out of an alternative arrangement</a:t>
            </a:r>
            <a:r>
              <a:rPr lang="en-GB">
                <a:solidFill>
                  <a:prstClr val="black"/>
                </a:solidFill>
                <a:ea typeface="+mn-lt"/>
                <a:cs typeface="+mn-lt"/>
              </a:rPr>
              <a:t>. Under this,</a:t>
            </a:r>
            <a:r>
              <a:rPr kumimoji="0" lang="en-GB" sz="1800" b="0" i="0" u="none" strike="noStrike" kern="1200" cap="none" spc="0" normalizeH="0" baseline="0" noProof="0">
                <a:ln>
                  <a:noFill/>
                </a:ln>
                <a:solidFill>
                  <a:prstClr val="black"/>
                </a:solidFill>
                <a:effectLst/>
                <a:uLnTx/>
                <a:uFillTx/>
                <a:ea typeface="+mn-lt"/>
                <a:cs typeface="+mn-lt"/>
              </a:rPr>
              <a:t> the person in charge of the possession (PICOP) contacts each signaller who has a protecting signal for the possession when a possession is being granted or given up</a:t>
            </a:r>
            <a:r>
              <a:rPr lang="en-GB">
                <a:solidFill>
                  <a:prstClr val="black"/>
                </a:solidFill>
                <a:ea typeface="+mn-lt"/>
                <a:cs typeface="+mn-lt"/>
              </a:rPr>
              <a:t>. They then agree </a:t>
            </a:r>
            <a:r>
              <a:rPr kumimoji="0" lang="en-GB" sz="1800" b="0" i="0" u="none" strike="noStrike" kern="1200" cap="none" spc="0" normalizeH="0" baseline="0" noProof="0">
                <a:ln>
                  <a:noFill/>
                </a:ln>
                <a:solidFill>
                  <a:prstClr val="black"/>
                </a:solidFill>
                <a:effectLst/>
                <a:uLnTx/>
                <a:uFillTx/>
                <a:ea typeface="+mn-lt"/>
                <a:cs typeface="+mn-lt"/>
              </a:rPr>
              <a:t>the arrangements so far as that signaller's area of control in concerned.</a:t>
            </a:r>
            <a:r>
              <a:rPr lang="en-GB">
                <a:solidFill>
                  <a:prstClr val="black"/>
                </a:solidFill>
                <a:latin typeface="Calibri" panose="020F0502020204030204"/>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Each of those signallers is responsible for advising adjacent signallers who do not have a protecting signal. These arrangements have now been included in the Rule Book.</a:t>
            </a:r>
            <a:endParaRPr lang="en-GB">
              <a:solidFill>
                <a:prstClr val="black"/>
              </a:solidFill>
              <a:ea typeface="Calibri"/>
              <a:cs typeface="Calibri"/>
            </a:endParaRPr>
          </a:p>
          <a:p>
            <a:pPr>
              <a:spcAft>
                <a:spcPts val="600"/>
              </a:spcAf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When possession is taken around one or more engineering trains, the driver is instructed not to make any movement until instructed to do so by the PICOP or engineering supervisor (ES). There is no definite requirement to tell the driver that the possession has been </a:t>
            </a:r>
            <a:r>
              <a:rPr lang="en-GB" spc="-50">
                <a:solidFill>
                  <a:prstClr val="black"/>
                </a:solidFill>
                <a:latin typeface="Calibri" panose="020F0502020204030204"/>
              </a:rPr>
              <a:t>granted. Drivers</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have been in doubt as to this or have misunderstood a preliminary conversation as meaning the possession has been granted. A requirement has been introduced for the PICOP or ES to tell the driver that the possession has been granted.</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'Back-to-back' possessions are now permitted to be taken when the detonator protection has been placed in relation to points, providing no movements will take place from one possession into another. Clarification has also been included that the detonator protection for a 'back-to-back' possession can be at a 'sub-standard’ distance. (</a:t>
            </a:r>
            <a:r>
              <a:rPr lang="en-GB" spc="-50">
                <a:solidFill>
                  <a:prstClr val="black"/>
                </a:solidFill>
                <a:latin typeface="Calibri" panose="020F0502020204030204"/>
              </a:rPr>
              <a:t>Continued</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on next slide</a:t>
            </a:r>
            <a:r>
              <a:rPr lang="en-GB" spc="-50">
                <a:solidFill>
                  <a:prstClr val="black"/>
                </a:solidFill>
                <a:latin typeface="Calibri" panose="020F0502020204030204"/>
              </a:rPr>
              <a:t>.)</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3" name="Picture 2">
            <a:hlinkClick r:id="" action="ppaction://hlinkshowjump?jump=previousslide"/>
            <a:extLst>
              <a:ext uri="{FF2B5EF4-FFF2-40B4-BE49-F238E27FC236}">
                <a16:creationId xmlns:a16="http://schemas.microsoft.com/office/drawing/2014/main" id="{5A279B95-69B9-3FFB-4FD8-B94986C0CB5B}"/>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6" name="Picture 5">
            <a:hlinkClick r:id="" action="ppaction://hlinkshowjump?jump=nextslide"/>
            <a:extLst>
              <a:ext uri="{FF2B5EF4-FFF2-40B4-BE49-F238E27FC236}">
                <a16:creationId xmlns:a16="http://schemas.microsoft.com/office/drawing/2014/main" id="{56B6BDFF-E37B-B372-618C-DA131EF45A9D}"/>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1099D08A-C14A-1039-6F3D-61340A5EE0CD}"/>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367230466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marR="0" lvl="0" indent="-2065020" algn="l" defTabSz="914400" rtl="0" eaLnBrk="1" fontAlgn="auto" latinLnBrk="0" hangingPunct="1">
              <a:lnSpc>
                <a:spcPct val="100000"/>
              </a:lnSpc>
              <a:spcBef>
                <a:spcPts val="0"/>
              </a:spcBef>
              <a:spcAft>
                <a:spcPts val="0"/>
              </a:spcAft>
              <a:buClrTx/>
              <a:buSzTx/>
              <a:buFontTx/>
              <a:buNone/>
              <a:tabLst>
                <a:tab pos="19764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GERT8000-T3 Issue 12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Possession of a running line for engineering work (3 of 3)</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15886"/>
          </a:xfrm>
          <a:prstGeom prst="roundRect">
            <a:avLst>
              <a:gd name="adj" fmla="val 4382"/>
            </a:avLst>
          </a:prstGeom>
          <a:no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451588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45720" rIns="0" bIns="4572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For trains leaving a possession, the use of the heading 'Standard arrangement’ </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in section 4.6 a) had been misinterpreted as meaning that this only applies when detonator protection is at the 'standard' distance. To avoid ambiguity this section has been retitled 'Normal arrangement'.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Following a recent incident in which an on-track machine entered a possession at an intermediate point without the necessary authority from the PICOP or signaller, it was agreed that the instructions to drivers on who can give that authority did not completely explain the procedure. The instructions to drivers have now been expanded so that they do reflect those that already existed for PICOPs and ESs.</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These changes were previously published in the December 2023 Periodical Operating Notice.</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Additional protection for a protection zone can now be provided by the use of engineering possession reminders (EPRs).</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The competency of safe work leader (SWL) is no longer a recognised one and all reference to this obsolete competency has been removed.</a:t>
            </a: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8" name="Group 7">
            <a:extLst>
              <a:ext uri="{FF2B5EF4-FFF2-40B4-BE49-F238E27FC236}">
                <a16:creationId xmlns:a16="http://schemas.microsoft.com/office/drawing/2014/main" id="{59C73445-E7B8-0D68-7790-94DB8E440AE7}"/>
              </a:ext>
            </a:extLst>
          </p:cNvPr>
          <p:cNvGrpSpPr/>
          <p:nvPr/>
        </p:nvGrpSpPr>
        <p:grpSpPr>
          <a:xfrm>
            <a:off x="246176" y="1426191"/>
            <a:ext cx="720000" cy="756754"/>
            <a:chOff x="279057" y="1377452"/>
            <a:chExt cx="720000" cy="756754"/>
          </a:xfrm>
        </p:grpSpPr>
        <p:sp>
          <p:nvSpPr>
            <p:cNvPr id="9" name="Rectangle: Rounded Corners 8">
              <a:extLst>
                <a:ext uri="{FF2B5EF4-FFF2-40B4-BE49-F238E27FC236}">
                  <a16:creationId xmlns:a16="http://schemas.microsoft.com/office/drawing/2014/main" id="{5270F667-8E22-EF80-C385-63411995731B}"/>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27731792-6000-B5A3-65A3-25C8BE8BF928}"/>
                </a:ext>
              </a:extLst>
            </p:cNvPr>
            <p:cNvPicPr>
              <a:picLocks noChangeAspect="1"/>
            </p:cNvPicPr>
            <p:nvPr/>
          </p:nvPicPr>
          <p:blipFill>
            <a:blip r:embed="rId6"/>
            <a:stretch>
              <a:fillRect/>
            </a:stretch>
          </p:blipFill>
          <p:spPr>
            <a:xfrm>
              <a:off x="344173" y="1377452"/>
              <a:ext cx="629587" cy="587962"/>
            </a:xfrm>
            <a:prstGeom prst="rect">
              <a:avLst/>
            </a:prstGeom>
          </p:spPr>
        </p:pic>
        <p:sp>
          <p:nvSpPr>
            <p:cNvPr id="36" name="TextBox 35">
              <a:extLst>
                <a:ext uri="{FF2B5EF4-FFF2-40B4-BE49-F238E27FC236}">
                  <a16:creationId xmlns:a16="http://schemas.microsoft.com/office/drawing/2014/main" id="{F1A7C3E6-FCB7-5BFE-1F3D-3372B622BDFE}"/>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37" name="Group 36">
            <a:extLst>
              <a:ext uri="{FF2B5EF4-FFF2-40B4-BE49-F238E27FC236}">
                <a16:creationId xmlns:a16="http://schemas.microsoft.com/office/drawing/2014/main" id="{535940C0-F4FE-5279-B97D-858F0E3DBB89}"/>
              </a:ext>
            </a:extLst>
          </p:cNvPr>
          <p:cNvGrpSpPr/>
          <p:nvPr/>
        </p:nvGrpSpPr>
        <p:grpSpPr>
          <a:xfrm>
            <a:off x="246176" y="2220923"/>
            <a:ext cx="720000" cy="789749"/>
            <a:chOff x="296159" y="2222339"/>
            <a:chExt cx="720000" cy="789749"/>
          </a:xfrm>
        </p:grpSpPr>
        <p:sp>
          <p:nvSpPr>
            <p:cNvPr id="38" name="Rectangle: Rounded Corners 37">
              <a:extLst>
                <a:ext uri="{FF2B5EF4-FFF2-40B4-BE49-F238E27FC236}">
                  <a16:creationId xmlns:a16="http://schemas.microsoft.com/office/drawing/2014/main" id="{A95AE8CD-0129-2BA6-B6AB-30B0635C0CD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6204F6F3-E934-ADEA-7DDF-9E0C6671818C}"/>
                </a:ext>
              </a:extLst>
            </p:cNvPr>
            <p:cNvPicPr>
              <a:picLocks noChangeAspect="1"/>
            </p:cNvPicPr>
            <p:nvPr/>
          </p:nvPicPr>
          <p:blipFill>
            <a:blip r:embed="rId7"/>
            <a:stretch>
              <a:fillRect/>
            </a:stretch>
          </p:blipFill>
          <p:spPr>
            <a:xfrm>
              <a:off x="341670" y="2231693"/>
              <a:ext cx="628978" cy="625753"/>
            </a:xfrm>
            <a:prstGeom prst="rect">
              <a:avLst/>
            </a:prstGeom>
          </p:spPr>
        </p:pic>
        <p:sp>
          <p:nvSpPr>
            <p:cNvPr id="42" name="TextBox 41">
              <a:extLst>
                <a:ext uri="{FF2B5EF4-FFF2-40B4-BE49-F238E27FC236}">
                  <a16:creationId xmlns:a16="http://schemas.microsoft.com/office/drawing/2014/main" id="{96D49907-02C7-E850-D5C9-4864344B2791}"/>
                </a:ext>
              </a:extLst>
            </p:cNvPr>
            <p:cNvSpPr txBox="1"/>
            <p:nvPr/>
          </p:nvSpPr>
          <p:spPr>
            <a:xfrm>
              <a:off x="369768" y="2673534"/>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grpSp>
        <p:nvGrpSpPr>
          <p:cNvPr id="43" name="Group 42">
            <a:extLst>
              <a:ext uri="{FF2B5EF4-FFF2-40B4-BE49-F238E27FC236}">
                <a16:creationId xmlns:a16="http://schemas.microsoft.com/office/drawing/2014/main" id="{46E6EF78-66CD-DA1A-935B-9B16B25C65F8}"/>
              </a:ext>
            </a:extLst>
          </p:cNvPr>
          <p:cNvGrpSpPr/>
          <p:nvPr/>
        </p:nvGrpSpPr>
        <p:grpSpPr>
          <a:xfrm>
            <a:off x="237911" y="3008296"/>
            <a:ext cx="736531" cy="728660"/>
            <a:chOff x="260945" y="3762574"/>
            <a:chExt cx="736531" cy="728660"/>
          </a:xfrm>
        </p:grpSpPr>
        <p:grpSp>
          <p:nvGrpSpPr>
            <p:cNvPr id="45" name="Group 44">
              <a:extLst>
                <a:ext uri="{FF2B5EF4-FFF2-40B4-BE49-F238E27FC236}">
                  <a16:creationId xmlns:a16="http://schemas.microsoft.com/office/drawing/2014/main" id="{F190D31A-3744-D5FE-F0DC-1CF8F3779D6A}"/>
                </a:ext>
              </a:extLst>
            </p:cNvPr>
            <p:cNvGrpSpPr/>
            <p:nvPr/>
          </p:nvGrpSpPr>
          <p:grpSpPr>
            <a:xfrm>
              <a:off x="260945" y="3771234"/>
              <a:ext cx="736531" cy="720000"/>
              <a:chOff x="262400" y="2964625"/>
              <a:chExt cx="736531" cy="720000"/>
            </a:xfrm>
          </p:grpSpPr>
          <p:sp>
            <p:nvSpPr>
              <p:cNvPr id="47" name="Rectangle: Rounded Corners 46">
                <a:extLst>
                  <a:ext uri="{FF2B5EF4-FFF2-40B4-BE49-F238E27FC236}">
                    <a16:creationId xmlns:a16="http://schemas.microsoft.com/office/drawing/2014/main" id="{A4DBD6ED-71D3-413D-7E8A-E4CF79CEDB1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88C24BD6-C6CD-3D11-A6D0-69B79763E74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46" name="Graphic 45" descr="Handshake outline">
              <a:extLst>
                <a:ext uri="{FF2B5EF4-FFF2-40B4-BE49-F238E27FC236}">
                  <a16:creationId xmlns:a16="http://schemas.microsoft.com/office/drawing/2014/main" id="{83353C19-D3D0-B3B8-2BAA-F7C4F735E7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5819" y="3762574"/>
              <a:ext cx="593637" cy="593637"/>
            </a:xfrm>
            <a:prstGeom prst="rect">
              <a:avLst/>
            </a:prstGeom>
          </p:spPr>
        </p:pic>
      </p:grpSp>
      <p:pic>
        <p:nvPicPr>
          <p:cNvPr id="2" name="Picture 1" descr="A white line drawing of a person standing next to a train&#10;&#10;Description automatically generated">
            <a:extLst>
              <a:ext uri="{FF2B5EF4-FFF2-40B4-BE49-F238E27FC236}">
                <a16:creationId xmlns:a16="http://schemas.microsoft.com/office/drawing/2014/main" id="{568BE7C1-F48A-E43B-2C4E-F1E47D2FE0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911" y="532335"/>
            <a:ext cx="756000" cy="756000"/>
          </a:xfrm>
          <a:prstGeom prst="rect">
            <a:avLst/>
          </a:prstGeom>
        </p:spPr>
      </p:pic>
      <p:sp>
        <p:nvSpPr>
          <p:cNvPr id="12" name="Title 1">
            <a:extLst>
              <a:ext uri="{FF2B5EF4-FFF2-40B4-BE49-F238E27FC236}">
                <a16:creationId xmlns:a16="http://schemas.microsoft.com/office/drawing/2014/main" id="{51CA471E-491F-FBC2-A45B-E4A07584F95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pic>
        <p:nvPicPr>
          <p:cNvPr id="3" name="Picture 2">
            <a:hlinkClick r:id="" action="ppaction://hlinkshowjump?jump=previousslide"/>
            <a:extLst>
              <a:ext uri="{FF2B5EF4-FFF2-40B4-BE49-F238E27FC236}">
                <a16:creationId xmlns:a16="http://schemas.microsoft.com/office/drawing/2014/main" id="{5A279B95-69B9-3FFB-4FD8-B94986C0CB5B}"/>
              </a:ext>
            </a:extLst>
          </p:cNvPr>
          <p:cNvPicPr>
            <a:picLocks noChangeAspect="1"/>
          </p:cNvPicPr>
          <p:nvPr/>
        </p:nvPicPr>
        <p:blipFill>
          <a:blip r:embed="rId11"/>
          <a:stretch>
            <a:fillRect/>
          </a:stretch>
        </p:blipFill>
        <p:spPr>
          <a:xfrm flipH="1">
            <a:off x="10372933" y="6016808"/>
            <a:ext cx="756000" cy="756000"/>
          </a:xfrm>
          <a:prstGeom prst="rect">
            <a:avLst/>
          </a:prstGeom>
        </p:spPr>
      </p:pic>
      <p:pic>
        <p:nvPicPr>
          <p:cNvPr id="5" name="Picture 4">
            <a:extLst>
              <a:ext uri="{FF2B5EF4-FFF2-40B4-BE49-F238E27FC236}">
                <a16:creationId xmlns:a16="http://schemas.microsoft.com/office/drawing/2014/main" id="{AB5FBC18-3EB6-35F6-B689-9B7B370C61AD}"/>
              </a:ext>
            </a:extLst>
          </p:cNvPr>
          <p:cNvPicPr>
            <a:picLocks noChangeAspect="1"/>
          </p:cNvPicPr>
          <p:nvPr/>
        </p:nvPicPr>
        <p:blipFill>
          <a:blip r:embed="rId11">
            <a:alphaModFix amt="20000"/>
          </a:blip>
          <a:stretch>
            <a:fillRect/>
          </a:stretch>
        </p:blipFill>
        <p:spPr>
          <a:xfrm>
            <a:off x="11290478" y="6016808"/>
            <a:ext cx="756000" cy="756000"/>
          </a:xfrm>
          <a:prstGeom prst="rect">
            <a:avLst/>
          </a:prstGeom>
        </p:spPr>
      </p:pic>
      <p:pic>
        <p:nvPicPr>
          <p:cNvPr id="4" name="Picture 3">
            <a:hlinkClick r:id="rId12" action="ppaction://hlinksldjump"/>
            <a:extLst>
              <a:ext uri="{FF2B5EF4-FFF2-40B4-BE49-F238E27FC236}">
                <a16:creationId xmlns:a16="http://schemas.microsoft.com/office/drawing/2014/main" id="{87FCCE24-CC26-9E22-22DB-D9D3AFDFDD29}"/>
              </a:ext>
            </a:extLst>
          </p:cNvPr>
          <p:cNvPicPr>
            <a:picLocks noChangeAspect="1"/>
          </p:cNvPicPr>
          <p:nvPr/>
        </p:nvPicPr>
        <p:blipFill>
          <a:blip r:embed="rId13"/>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26895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8D0AA5-BA57-005A-0BC3-F45C7E30156C}"/>
              </a:ext>
            </a:extLst>
          </p:cNvPr>
          <p:cNvPicPr>
            <a:picLocks noChangeAspect="1"/>
          </p:cNvPicPr>
          <p:nvPr/>
        </p:nvPicPr>
        <p:blipFill>
          <a:blip r:embed="rId3"/>
          <a:stretch>
            <a:fillRect/>
          </a:stretch>
        </p:blipFill>
        <p:spPr>
          <a:xfrm>
            <a:off x="197698" y="798667"/>
            <a:ext cx="724067" cy="720000"/>
          </a:xfrm>
          <a:prstGeom prst="rect">
            <a:avLst/>
          </a:prstGeom>
        </p:spPr>
      </p:pic>
      <p:sp>
        <p:nvSpPr>
          <p:cNvPr id="18" name="Rectangle: Rounded Corners 17">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CD624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lang="en-GB" spc="-50">
                <a:solidFill>
                  <a:schemeClr val="bg1"/>
                </a:solidFill>
                <a:latin typeface="Calibri" panose="020F0502020204030204"/>
              </a:rPr>
              <a:t>Three non-RSSB</a:t>
            </a:r>
            <a:r>
              <a:rPr kumimoji="0" lang="en-GB" sz="1800" b="0" i="0" u="none" strike="noStrike" kern="1200" cap="none" spc="-50" normalizeH="0" baseline="0" noProof="0">
                <a:ln>
                  <a:noFill/>
                </a:ln>
                <a:solidFill>
                  <a:schemeClr val="bg1"/>
                </a:solidFill>
                <a:effectLst/>
                <a:uLnTx/>
                <a:uFillTx/>
                <a:latin typeface="Calibri" panose="020F0502020204030204"/>
                <a:ea typeface="+mn-ea"/>
                <a:cs typeface="+mn-cs"/>
              </a:rPr>
              <a:t> standard has been published on the RSSB website</a:t>
            </a:r>
            <a:r>
              <a:rPr lang="en-GB" spc="-50">
                <a:solidFill>
                  <a:schemeClr val="bg1"/>
                </a:solidFill>
                <a:latin typeface="Calibri" panose="020F0502020204030204"/>
              </a:rPr>
              <a:t>.</a:t>
            </a:r>
            <a:endParaRPr kumimoji="0" lang="en-GB" sz="1800" b="0" i="0" u="none" strike="noStrike" kern="1200" cap="none" spc="-50" normalizeH="0" baseline="0" noProof="0">
              <a:ln>
                <a:noFill/>
              </a:ln>
              <a:solidFill>
                <a:schemeClr val="bg1"/>
              </a:solidFill>
              <a:effectLst/>
              <a:uLnTx/>
              <a:uFillTx/>
              <a:latin typeface="Calibri" panose="020F0502020204030204"/>
              <a:ea typeface="+mn-ea"/>
              <a:cs typeface="+mn-cs"/>
            </a:endParaRPr>
          </a:p>
        </p:txBody>
      </p:sp>
      <p:pic>
        <p:nvPicPr>
          <p:cNvPr id="20" name="Picture 19">
            <a:hlinkClick r:id="rId4"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5"/>
          <a:stretch>
            <a:fillRect/>
          </a:stretch>
        </p:blipFill>
        <p:spPr>
          <a:xfrm>
            <a:off x="11290478" y="15716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4B14CEBE-8E1F-4E4E-99B3-DFA0F07303FE}"/>
              </a:ext>
            </a:extLst>
          </p:cNvPr>
          <p:cNvPicPr>
            <a:picLocks noChangeAspect="1"/>
          </p:cNvPicPr>
          <p:nvPr/>
        </p:nvPicPr>
        <p:blipFill>
          <a:blip r:embed="rId6"/>
          <a:stretch>
            <a:fillRect/>
          </a:stretch>
        </p:blipFill>
        <p:spPr>
          <a:xfrm>
            <a:off x="89371" y="6016808"/>
            <a:ext cx="720000" cy="692039"/>
          </a:xfrm>
          <a:prstGeom prst="rect">
            <a:avLst/>
          </a:prstGeom>
        </p:spPr>
      </p:pic>
      <p:sp>
        <p:nvSpPr>
          <p:cNvPr id="3" name="Rectangle: Rounded Corners 2">
            <a:hlinkClick r:id="" action="ppaction://noaction" highlightClick="1"/>
            <a:extLst>
              <a:ext uri="{FF2B5EF4-FFF2-40B4-BE49-F238E27FC236}">
                <a16:creationId xmlns:a16="http://schemas.microsoft.com/office/drawing/2014/main" id="{484FED05-3F24-BF8F-B407-53DC05EF3E98}"/>
              </a:ext>
            </a:extLst>
          </p:cNvPr>
          <p:cNvSpPr/>
          <p:nvPr/>
        </p:nvSpPr>
        <p:spPr>
          <a:xfrm>
            <a:off x="1073188" y="1679506"/>
            <a:ext cx="9925989"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a:solidFill>
                  <a:schemeClr val="tx1"/>
                </a:solidFill>
                <a:latin typeface="Calibri"/>
                <a:ea typeface="Calibri"/>
                <a:cs typeface="Calibri"/>
              </a:rPr>
              <a:t>COP0034</a:t>
            </a:r>
            <a:r>
              <a:rPr lang="en-GB" b="0" i="0">
                <a:solidFill>
                  <a:schemeClr val="tx1"/>
                </a:solidFill>
                <a:effectLst/>
                <a:latin typeface="Calibri"/>
                <a:ea typeface="Calibri"/>
                <a:cs typeface="Calibri"/>
              </a:rPr>
              <a:t> Issue 2</a:t>
            </a:r>
            <a:r>
              <a:rPr lang="en-GB">
                <a:solidFill>
                  <a:schemeClr val="tx1"/>
                </a:solidFill>
                <a:latin typeface="Calibri"/>
                <a:ea typeface="Calibri"/>
                <a:cs typeface="Calibri"/>
              </a:rPr>
              <a:t> – </a:t>
            </a:r>
            <a:r>
              <a:rPr lang="en-GB" b="0" i="0">
                <a:solidFill>
                  <a:schemeClr val="tx1"/>
                </a:solidFill>
                <a:effectLst/>
                <a:latin typeface="Calibri"/>
                <a:ea typeface="Calibri"/>
                <a:cs typeface="Calibri"/>
              </a:rPr>
              <a:t>Code of Practice for Piling using OTP</a:t>
            </a:r>
          </a:p>
        </p:txBody>
      </p:sp>
      <p:pic>
        <p:nvPicPr>
          <p:cNvPr id="24" name="Picture 23">
            <a:hlinkClick r:id="rId7"/>
            <a:extLst>
              <a:ext uri="{FF2B5EF4-FFF2-40B4-BE49-F238E27FC236}">
                <a16:creationId xmlns:a16="http://schemas.microsoft.com/office/drawing/2014/main" id="{E4553271-2344-4312-85F6-BF958EB44518}"/>
              </a:ext>
            </a:extLst>
          </p:cNvPr>
          <p:cNvPicPr>
            <a:picLocks noChangeAspect="1"/>
          </p:cNvPicPr>
          <p:nvPr/>
        </p:nvPicPr>
        <p:blipFill>
          <a:blip r:embed="rId8"/>
          <a:stretch>
            <a:fillRect/>
          </a:stretch>
        </p:blipFill>
        <p:spPr>
          <a:xfrm>
            <a:off x="10476115" y="1670714"/>
            <a:ext cx="755970" cy="755970"/>
          </a:xfrm>
          <a:prstGeom prst="rect">
            <a:avLst/>
          </a:prstGeom>
        </p:spPr>
      </p:pic>
      <p:sp>
        <p:nvSpPr>
          <p:cNvPr id="7" name="Title 1">
            <a:extLst>
              <a:ext uri="{FF2B5EF4-FFF2-40B4-BE49-F238E27FC236}">
                <a16:creationId xmlns:a16="http://schemas.microsoft.com/office/drawing/2014/main" id="{B2BA98D7-CAB0-B4E1-09A5-680E1D0F2C78}"/>
              </a:ext>
            </a:extLst>
          </p:cNvPr>
          <p:cNvSpPr txBox="1">
            <a:spLocks/>
          </p:cNvSpPr>
          <p:nvPr/>
        </p:nvSpPr>
        <p:spPr>
          <a:xfrm>
            <a:off x="2477659" y="4686454"/>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sp>
        <p:nvSpPr>
          <p:cNvPr id="2" name="Rectangle: Rounded Corners 1">
            <a:hlinkClick r:id="" action="ppaction://noaction" highlightClick="1"/>
            <a:extLst>
              <a:ext uri="{FF2B5EF4-FFF2-40B4-BE49-F238E27FC236}">
                <a16:creationId xmlns:a16="http://schemas.microsoft.com/office/drawing/2014/main" id="{C005B2EA-88A0-18F4-EEA1-EB838562E328}"/>
              </a:ext>
            </a:extLst>
          </p:cNvPr>
          <p:cNvSpPr/>
          <p:nvPr/>
        </p:nvSpPr>
        <p:spPr>
          <a:xfrm>
            <a:off x="1073188" y="2709000"/>
            <a:ext cx="9925989"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a:solidFill>
                  <a:schemeClr val="tx1"/>
                </a:solidFill>
                <a:latin typeface="Calibri"/>
                <a:ea typeface="Calibri"/>
                <a:cs typeface="Calibri"/>
              </a:rPr>
              <a:t>COP0035</a:t>
            </a:r>
            <a:r>
              <a:rPr lang="en-GB" b="0" i="0">
                <a:solidFill>
                  <a:schemeClr val="tx1"/>
                </a:solidFill>
                <a:effectLst/>
                <a:latin typeface="Calibri"/>
                <a:ea typeface="Calibri"/>
                <a:cs typeface="Calibri"/>
              </a:rPr>
              <a:t> Issue 3</a:t>
            </a:r>
            <a:r>
              <a:rPr lang="en-GB">
                <a:solidFill>
                  <a:schemeClr val="tx1"/>
                </a:solidFill>
                <a:latin typeface="Calibri"/>
                <a:ea typeface="Calibri"/>
                <a:cs typeface="Calibri"/>
              </a:rPr>
              <a:t> – </a:t>
            </a:r>
            <a:r>
              <a:rPr lang="en-GB" b="0" i="0">
                <a:solidFill>
                  <a:schemeClr val="tx1"/>
                </a:solidFill>
                <a:effectLst/>
                <a:latin typeface="Calibri"/>
                <a:ea typeface="Calibri"/>
                <a:cs typeface="Calibri"/>
              </a:rPr>
              <a:t>Code of Practice for Plant Modules on Rail Wagons and Trailers</a:t>
            </a:r>
          </a:p>
        </p:txBody>
      </p:sp>
      <p:pic>
        <p:nvPicPr>
          <p:cNvPr id="4" name="Picture 3">
            <a:hlinkClick r:id="rId9"/>
            <a:extLst>
              <a:ext uri="{FF2B5EF4-FFF2-40B4-BE49-F238E27FC236}">
                <a16:creationId xmlns:a16="http://schemas.microsoft.com/office/drawing/2014/main" id="{B6F44D63-FC3A-8167-DB18-9A39CEC78405}"/>
              </a:ext>
            </a:extLst>
          </p:cNvPr>
          <p:cNvPicPr>
            <a:picLocks noChangeAspect="1"/>
          </p:cNvPicPr>
          <p:nvPr/>
        </p:nvPicPr>
        <p:blipFill>
          <a:blip r:embed="rId8"/>
          <a:stretch>
            <a:fillRect/>
          </a:stretch>
        </p:blipFill>
        <p:spPr>
          <a:xfrm>
            <a:off x="10476115" y="2700208"/>
            <a:ext cx="755970" cy="755970"/>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D257C390-D10C-A56E-D479-3B833FB27954}"/>
              </a:ext>
            </a:extLst>
          </p:cNvPr>
          <p:cNvSpPr/>
          <p:nvPr/>
        </p:nvSpPr>
        <p:spPr>
          <a:xfrm>
            <a:off x="1073188" y="3711316"/>
            <a:ext cx="9925989" cy="720000"/>
          </a:xfrm>
          <a:prstGeom prst="roundRect">
            <a:avLst>
              <a:gd name="adj" fmla="val 30718"/>
            </a:avLst>
          </a:prstGeom>
          <a:solidFill>
            <a:schemeClr val="bg1"/>
          </a:solidFill>
          <a:ln w="38100">
            <a:solidFill>
              <a:srgbClr val="CD624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a:solidFill>
                  <a:schemeClr val="tx1"/>
                </a:solidFill>
                <a:latin typeface="Calibri"/>
                <a:ea typeface="Calibri"/>
                <a:cs typeface="Calibri"/>
              </a:rPr>
              <a:t>COP0031</a:t>
            </a:r>
            <a:r>
              <a:rPr lang="en-GB" b="0" i="0">
                <a:solidFill>
                  <a:schemeClr val="tx1"/>
                </a:solidFill>
                <a:effectLst/>
                <a:latin typeface="Calibri"/>
                <a:ea typeface="Calibri"/>
                <a:cs typeface="Calibri"/>
              </a:rPr>
              <a:t> Issue 2</a:t>
            </a:r>
            <a:r>
              <a:rPr lang="en-GB">
                <a:solidFill>
                  <a:schemeClr val="tx1"/>
                </a:solidFill>
                <a:latin typeface="Calibri"/>
                <a:ea typeface="Calibri"/>
                <a:cs typeface="Calibri"/>
              </a:rPr>
              <a:t> – </a:t>
            </a:r>
            <a:r>
              <a:rPr lang="en-GB" b="0" i="0">
                <a:solidFill>
                  <a:schemeClr val="tx1"/>
                </a:solidFill>
                <a:effectLst/>
                <a:latin typeface="Calibri"/>
                <a:ea typeface="Calibri"/>
                <a:cs typeface="Calibri"/>
              </a:rPr>
              <a:t>Code of Practice for the Storage and Recommissioning of OTP</a:t>
            </a:r>
          </a:p>
        </p:txBody>
      </p:sp>
      <p:pic>
        <p:nvPicPr>
          <p:cNvPr id="8" name="Picture 7">
            <a:hlinkClick r:id="rId10"/>
            <a:extLst>
              <a:ext uri="{FF2B5EF4-FFF2-40B4-BE49-F238E27FC236}">
                <a16:creationId xmlns:a16="http://schemas.microsoft.com/office/drawing/2014/main" id="{7AABA342-F5F8-DB00-00A1-184D92DEBB4C}"/>
              </a:ext>
            </a:extLst>
          </p:cNvPr>
          <p:cNvPicPr>
            <a:picLocks noChangeAspect="1"/>
          </p:cNvPicPr>
          <p:nvPr/>
        </p:nvPicPr>
        <p:blipFill>
          <a:blip r:embed="rId8"/>
          <a:stretch>
            <a:fillRect/>
          </a:stretch>
        </p:blipFill>
        <p:spPr>
          <a:xfrm>
            <a:off x="10476115" y="3702524"/>
            <a:ext cx="755970" cy="755970"/>
          </a:xfrm>
          <a:prstGeom prst="rect">
            <a:avLst/>
          </a:prstGeom>
        </p:spPr>
      </p:pic>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3"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4"/>
          <a:stretch>
            <a:fillRect/>
          </a:stretch>
        </p:blipFill>
        <p:spPr>
          <a:xfrm>
            <a:off x="11290478" y="157163"/>
            <a:ext cx="755970" cy="755970"/>
          </a:xfrm>
          <a:prstGeom prst="rect">
            <a:avLst/>
          </a:prstGeom>
        </p:spPr>
      </p:pic>
      <p:sp>
        <p:nvSpPr>
          <p:cNvPr id="26" name="Rectangle: Rounded Corners 25">
            <a:extLst>
              <a:ext uri="{FF2B5EF4-FFF2-40B4-BE49-F238E27FC236}">
                <a16:creationId xmlns:a16="http://schemas.microsoft.com/office/drawing/2014/main" id="{3C94C168-699A-4E09-B7DB-564B5CC44F1F}"/>
              </a:ext>
            </a:extLst>
          </p:cNvPr>
          <p:cNvSpPr/>
          <p:nvPr/>
        </p:nvSpPr>
        <p:spPr>
          <a:xfrm>
            <a:off x="986864" y="234119"/>
            <a:ext cx="10227414" cy="720000"/>
          </a:xfrm>
          <a:prstGeom prst="roundRect">
            <a:avLst>
              <a:gd name="adj" fmla="val 30718"/>
            </a:avLst>
          </a:prstGeom>
          <a:solidFill>
            <a:srgbClr val="377A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Five deviations </a:t>
            </a:r>
            <a:r>
              <a:rPr kumimoji="0" lang="en-GB" sz="1800" b="0" i="0" u="none" strike="noStrike" kern="1200" cap="none" spc="-50" normalizeH="0" baseline="0" noProof="0">
                <a:ln>
                  <a:noFill/>
                </a:ln>
                <a:effectLst/>
                <a:uLnTx/>
                <a:uFillTx/>
                <a:latin typeface="Calibri" panose="020F0502020204030204"/>
                <a:ea typeface="+mn-ea"/>
                <a:cs typeface="+mn-cs"/>
              </a:rPr>
              <a:t>have been published since June</a:t>
            </a:r>
            <a:r>
              <a:rPr lang="en-GB" spc="-50">
                <a:latin typeface="Calibri" panose="020F0502020204030204"/>
              </a:rPr>
              <a:t> 2024. (Slide 1 of 2)</a:t>
            </a:r>
            <a:endParaRPr kumimoji="0" lang="en-GB" sz="1800" b="0" i="0" u="none" strike="noStrike" kern="1200" cap="none" spc="-50" normalizeH="0" baseline="0" noProof="0">
              <a:ln>
                <a:noFill/>
              </a:ln>
              <a:effectLst/>
              <a:uLnTx/>
              <a:uFillTx/>
              <a:latin typeface="Calibri" panose="020F0502020204030204"/>
              <a:ea typeface="+mn-ea"/>
              <a:cs typeface="+mn-cs"/>
            </a:endParaRPr>
          </a:p>
        </p:txBody>
      </p:sp>
      <p:sp>
        <p:nvSpPr>
          <p:cNvPr id="18" name="Rectangle: Rounded Corners 17">
            <a:hlinkClick r:id="" action="ppaction://noaction" highlightClick="1"/>
            <a:extLst>
              <a:ext uri="{FF2B5EF4-FFF2-40B4-BE49-F238E27FC236}">
                <a16:creationId xmlns:a16="http://schemas.microsoft.com/office/drawing/2014/main" id="{0AA42FDC-982A-4CC2-B318-67CE29BAA7A6}"/>
              </a:ext>
            </a:extLst>
          </p:cNvPr>
          <p:cNvSpPr/>
          <p:nvPr/>
        </p:nvSpPr>
        <p:spPr>
          <a:xfrm>
            <a:off x="986864" y="1052406"/>
            <a:ext cx="10227414" cy="972000"/>
          </a:xfrm>
          <a:prstGeom prst="roundRect">
            <a:avLst>
              <a:gd name="adj" fmla="val 2080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a:solidFill>
                  <a:srgbClr val="377A83"/>
                </a:solidFill>
                <a:latin typeface="Calibri" panose="020F0502020204030204"/>
              </a:rPr>
              <a:t>23-025-DEV; GLRT1210 Issue 3 </a:t>
            </a:r>
            <a:r>
              <a:rPr lang="en-GB" spc="-50">
                <a:solidFill>
                  <a:srgbClr val="377A83"/>
                </a:solidFill>
                <a:ea typeface="+mn-lt"/>
                <a:cs typeface="+mn-lt"/>
              </a:rPr>
              <a:t>–</a:t>
            </a:r>
            <a:r>
              <a:rPr lang="en-GB" b="1" spc="-50">
                <a:solidFill>
                  <a:srgbClr val="377A83"/>
                </a:solidFill>
                <a:latin typeface="Calibri" panose="020F0502020204030204"/>
              </a:rPr>
              <a:t> </a:t>
            </a:r>
            <a:r>
              <a:rPr kumimoji="0" lang="en-GB" b="1" i="0" u="none" strike="noStrike" kern="1200" cap="none" spc="-50" normalizeH="0" noProof="0">
                <a:ln>
                  <a:noFill/>
                </a:ln>
                <a:solidFill>
                  <a:srgbClr val="377A83"/>
                </a:solidFill>
                <a:effectLst/>
                <a:uLnTx/>
                <a:uFillTx/>
                <a:latin typeface="Calibri" panose="020F0502020204030204"/>
                <a:ea typeface="+mn-ea"/>
                <a:cs typeface="+mn-cs"/>
              </a:rPr>
              <a:t> AC Energy Subsystem and Interfaces to Rolling Stock Subsystem</a:t>
            </a:r>
            <a:br>
              <a:rPr lang="en-GB" b="1" i="0" u="none" strike="noStrike" kern="1200" cap="none" spc="-50" normalizeH="0" noProof="0">
                <a:ln>
                  <a:noFill/>
                </a:ln>
                <a:effectLst/>
                <a:uLnTx/>
                <a:uFillTx/>
                <a:latin typeface="Calibri" panose="020F0502020204030204"/>
              </a:rPr>
            </a:br>
            <a:r>
              <a:rPr kumimoji="0" lang="en-GB" i="0" u="none" strike="noStrike" kern="1200" cap="none" spc="-50" normalizeH="0" noProof="0">
                <a:ln>
                  <a:noFill/>
                </a:ln>
                <a:solidFill>
                  <a:schemeClr val="tx1"/>
                </a:solidFill>
                <a:effectLst/>
                <a:uLnTx/>
                <a:uFillTx/>
                <a:latin typeface="Calibri" panose="020F0502020204030204"/>
                <a:ea typeface="+mn-ea"/>
                <a:cs typeface="+mn-cs"/>
              </a:rPr>
              <a:t>The use of the RFID Beacons on CVL Network instead of APC magnets at the six neutral sections in the three </a:t>
            </a:r>
            <a:br>
              <a:rPr kumimoji="0" lang="en-GB" i="0" u="none" strike="noStrike" kern="1200" cap="none" spc="-50" normalizeH="0" noProof="0">
                <a:ln>
                  <a:noFill/>
                </a:ln>
                <a:solidFill>
                  <a:schemeClr val="tx1"/>
                </a:solidFill>
                <a:effectLst/>
                <a:uLnTx/>
                <a:uFillTx/>
                <a:latin typeface="Calibri" panose="020F0502020204030204"/>
                <a:ea typeface="+mn-ea"/>
                <a:cs typeface="+mn-cs"/>
              </a:rPr>
            </a:br>
            <a:r>
              <a:rPr kumimoji="0" lang="en-GB" i="0" u="none" strike="noStrike" kern="1200" cap="none" spc="-50" normalizeH="0" noProof="0">
                <a:ln>
                  <a:noFill/>
                </a:ln>
                <a:solidFill>
                  <a:schemeClr val="tx1"/>
                </a:solidFill>
                <a:effectLst/>
                <a:uLnTx/>
                <a:uFillTx/>
                <a:latin typeface="Calibri" panose="020F0502020204030204"/>
                <a:ea typeface="+mn-ea"/>
                <a:cs typeface="+mn-cs"/>
              </a:rPr>
              <a:t>double track locations: </a:t>
            </a:r>
            <a:r>
              <a:rPr kumimoji="0" lang="en-GB" i="0" u="none" strike="noStrike" kern="1200" cap="none" spc="-50" normalizeH="0" noProof="0" err="1">
                <a:ln>
                  <a:noFill/>
                </a:ln>
                <a:solidFill>
                  <a:schemeClr val="tx1"/>
                </a:solidFill>
                <a:effectLst/>
                <a:uLnTx/>
                <a:uFillTx/>
                <a:latin typeface="Calibri" panose="020F0502020204030204"/>
                <a:ea typeface="+mn-ea"/>
                <a:cs typeface="+mn-cs"/>
              </a:rPr>
              <a:t>Tonteg</a:t>
            </a:r>
            <a:r>
              <a:rPr kumimoji="0" lang="en-GB" i="0" u="none" strike="noStrike" kern="1200" cap="none" spc="-50" normalizeH="0" noProof="0">
                <a:ln>
                  <a:noFill/>
                </a:ln>
                <a:solidFill>
                  <a:schemeClr val="tx1"/>
                </a:solidFill>
                <a:effectLst/>
                <a:uLnTx/>
                <a:uFillTx/>
                <a:latin typeface="Calibri" panose="020F0502020204030204"/>
                <a:ea typeface="+mn-ea"/>
                <a:cs typeface="+mn-cs"/>
              </a:rPr>
              <a:t> (CAM14.742km) and Radyr (CAM6.394km and RAD7.939km).</a:t>
            </a:r>
            <a:endParaRPr lang="en-GB" i="0" u="none" strike="noStrike" kern="1200" cap="none" spc="-50" normalizeH="0" noProof="0">
              <a:ln>
                <a:noFill/>
              </a:ln>
              <a:solidFill>
                <a:schemeClr val="tx1"/>
              </a:solidFill>
              <a:effectLst/>
              <a:uLnTx/>
              <a:uFillTx/>
              <a:latin typeface="Calibri" panose="020F0502020204030204"/>
              <a:cs typeface="Calibri"/>
            </a:endParaRPr>
          </a:p>
        </p:txBody>
      </p:sp>
      <p:pic>
        <p:nvPicPr>
          <p:cNvPr id="25" name="Picture 24">
            <a:hlinkClick r:id="rId5"/>
            <a:extLst>
              <a:ext uri="{FF2B5EF4-FFF2-40B4-BE49-F238E27FC236}">
                <a16:creationId xmlns:a16="http://schemas.microsoft.com/office/drawing/2014/main" id="{4B30D020-994C-4BE1-821B-49A776084686}"/>
              </a:ext>
            </a:extLst>
          </p:cNvPr>
          <p:cNvPicPr>
            <a:picLocks noChangeAspect="1"/>
          </p:cNvPicPr>
          <p:nvPr/>
        </p:nvPicPr>
        <p:blipFill>
          <a:blip r:embed="rId6"/>
          <a:stretch>
            <a:fillRect/>
          </a:stretch>
        </p:blipFill>
        <p:spPr>
          <a:xfrm>
            <a:off x="10693340" y="1034558"/>
            <a:ext cx="755970" cy="755970"/>
          </a:xfrm>
          <a:prstGeom prst="rect">
            <a:avLst/>
          </a:prstGeom>
        </p:spPr>
      </p:pic>
      <p:sp>
        <p:nvSpPr>
          <p:cNvPr id="28" name="Rectangle: Rounded Corners 27">
            <a:hlinkClick r:id="rId7" highlightClick="1"/>
            <a:extLst>
              <a:ext uri="{FF2B5EF4-FFF2-40B4-BE49-F238E27FC236}">
                <a16:creationId xmlns:a16="http://schemas.microsoft.com/office/drawing/2014/main" id="{E57B71A8-E958-4A16-8A41-4E340BFD98AB}"/>
              </a:ext>
            </a:extLst>
          </p:cNvPr>
          <p:cNvSpPr/>
          <p:nvPr/>
        </p:nvSpPr>
        <p:spPr>
          <a:xfrm>
            <a:off x="986864" y="4167448"/>
            <a:ext cx="10227413" cy="972000"/>
          </a:xfrm>
          <a:prstGeom prst="roundRect">
            <a:avLst>
              <a:gd name="adj" fmla="val 1693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a:solidFill>
                  <a:srgbClr val="377A83"/>
                </a:solidFill>
                <a:latin typeface="Calibri" panose="020F0502020204030204"/>
              </a:rPr>
              <a:t>24-007-DEV; GIRT7073 Issue 3 </a:t>
            </a:r>
            <a:r>
              <a:rPr lang="en-GB" spc="-50">
                <a:solidFill>
                  <a:srgbClr val="377A83"/>
                </a:solidFill>
                <a:latin typeface="Calibri" panose="020F0502020204030204"/>
              </a:rPr>
              <a:t>–</a:t>
            </a:r>
            <a:r>
              <a:rPr lang="en-GB" b="1" spc="-50">
                <a:solidFill>
                  <a:srgbClr val="377A83"/>
                </a:solidFill>
                <a:latin typeface="Calibri" panose="020F0502020204030204"/>
              </a:rPr>
              <a:t>  Requirements for the Position of Infrastructure and for Defining and</a:t>
            </a:r>
            <a:br>
              <a:rPr lang="en-GB" b="1" spc="-50">
                <a:latin typeface="Calibri" panose="020F0502020204030204"/>
              </a:rPr>
            </a:br>
            <a:r>
              <a:rPr lang="en-GB" b="1" spc="-50">
                <a:solidFill>
                  <a:srgbClr val="377A83"/>
                </a:solidFill>
                <a:latin typeface="Calibri" panose="020F0502020204030204"/>
              </a:rPr>
              <a:t>Maintaining Clearances. </a:t>
            </a:r>
            <a:r>
              <a:rPr lang="en-GB" spc="-50">
                <a:solidFill>
                  <a:schemeClr val="tx1"/>
                </a:solidFill>
                <a:latin typeface="Calibri" panose="020F0502020204030204"/>
              </a:rPr>
              <a:t>Huddersfield South Tunnel 25m0443y - 25m1137y Westgate Road Overbridge </a:t>
            </a:r>
            <a:br>
              <a:rPr lang="en-GB" spc="-50">
                <a:latin typeface="Calibri" panose="020F0502020204030204"/>
              </a:rPr>
            </a:br>
            <a:r>
              <a:rPr lang="en-GB" spc="-50">
                <a:solidFill>
                  <a:schemeClr val="tx1"/>
                </a:solidFill>
                <a:latin typeface="Calibri" panose="020F0502020204030204"/>
              </a:rPr>
              <a:t>MVL3/90 - 25m1220y Leeds Road (A62) Overbridge MVL3/102- 28m49y.</a:t>
            </a:r>
            <a:endParaRPr lang="en-GB" i="0" u="none" strike="noStrike" kern="1200" cap="none" spc="-50" normalizeH="0" noProof="0">
              <a:ln>
                <a:noFill/>
              </a:ln>
              <a:solidFill>
                <a:schemeClr val="tx1"/>
              </a:solidFill>
              <a:effectLst/>
              <a:uLnTx/>
              <a:uFillTx/>
              <a:latin typeface="Calibri" panose="020F0502020204030204"/>
              <a:cs typeface="Calibri"/>
            </a:endParaRPr>
          </a:p>
        </p:txBody>
      </p:sp>
      <p:pic>
        <p:nvPicPr>
          <p:cNvPr id="33" name="Picture 32">
            <a:hlinkClick r:id="rId8"/>
            <a:extLst>
              <a:ext uri="{FF2B5EF4-FFF2-40B4-BE49-F238E27FC236}">
                <a16:creationId xmlns:a16="http://schemas.microsoft.com/office/drawing/2014/main" id="{52304F5B-DB8D-4B61-A76E-31BB75D38397}"/>
              </a:ext>
            </a:extLst>
          </p:cNvPr>
          <p:cNvPicPr>
            <a:picLocks noChangeAspect="1"/>
          </p:cNvPicPr>
          <p:nvPr/>
        </p:nvPicPr>
        <p:blipFill>
          <a:blip r:embed="rId6"/>
          <a:stretch>
            <a:fillRect/>
          </a:stretch>
        </p:blipFill>
        <p:spPr>
          <a:xfrm>
            <a:off x="10693340" y="4156106"/>
            <a:ext cx="755970" cy="755970"/>
          </a:xfrm>
          <a:prstGeom prst="rect">
            <a:avLst/>
          </a:prstGeom>
        </p:spPr>
      </p:pic>
      <p:sp>
        <p:nvSpPr>
          <p:cNvPr id="39" name="Title 1">
            <a:extLst>
              <a:ext uri="{FF2B5EF4-FFF2-40B4-BE49-F238E27FC236}">
                <a16:creationId xmlns:a16="http://schemas.microsoft.com/office/drawing/2014/main" id="{70EE589A-9C05-480C-AC19-888F105236F6}"/>
              </a:ext>
            </a:extLst>
          </p:cNvPr>
          <p:cNvSpPr txBox="1">
            <a:spLocks/>
          </p:cNvSpPr>
          <p:nvPr/>
        </p:nvSpPr>
        <p:spPr>
          <a:xfrm>
            <a:off x="2397543" y="6299490"/>
            <a:ext cx="6784861"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to access the deviation on the RSSB website</a:t>
            </a:r>
            <a:endParaRPr kumimoji="0" lang="en-GB" sz="2000" b="1" i="1" u="none" strike="noStrike" kern="1200" cap="none" spc="0" normalizeH="0" baseline="0" noProof="0">
              <a:ln>
                <a:noFill/>
              </a:ln>
              <a:solidFill>
                <a:srgbClr val="C00000"/>
              </a:solidFill>
              <a:effectLst/>
              <a:uLnTx/>
              <a:uFillTx/>
              <a:latin typeface="Calibri"/>
              <a:ea typeface="+mj-ea"/>
              <a:cs typeface="+mj-cs"/>
            </a:endParaRPr>
          </a:p>
        </p:txBody>
      </p:sp>
      <p:pic>
        <p:nvPicPr>
          <p:cNvPr id="42" name="Picture 41">
            <a:hlinkClick r:id="" action="ppaction://hlinkshowjump?jump=endshow"/>
            <a:extLst>
              <a:ext uri="{FF2B5EF4-FFF2-40B4-BE49-F238E27FC236}">
                <a16:creationId xmlns:a16="http://schemas.microsoft.com/office/drawing/2014/main" id="{48226B99-E179-4659-9B4E-906B3002A6A7}"/>
              </a:ext>
            </a:extLst>
          </p:cNvPr>
          <p:cNvPicPr>
            <a:picLocks noChangeAspect="1"/>
          </p:cNvPicPr>
          <p:nvPr/>
        </p:nvPicPr>
        <p:blipFill>
          <a:blip r:embed="rId9"/>
          <a:stretch>
            <a:fillRect/>
          </a:stretch>
        </p:blipFill>
        <p:spPr>
          <a:xfrm>
            <a:off x="89371" y="6016808"/>
            <a:ext cx="720000" cy="692039"/>
          </a:xfrm>
          <a:prstGeom prst="rect">
            <a:avLst/>
          </a:prstGeom>
        </p:spPr>
      </p:pic>
      <p:sp>
        <p:nvSpPr>
          <p:cNvPr id="2" name="Rectangle: Rounded Corners 1">
            <a:hlinkClick r:id="" action="ppaction://noaction" highlightClick="1"/>
            <a:extLst>
              <a:ext uri="{FF2B5EF4-FFF2-40B4-BE49-F238E27FC236}">
                <a16:creationId xmlns:a16="http://schemas.microsoft.com/office/drawing/2014/main" id="{6FDF32EA-F35F-AB83-F10E-CF4A5FD84C3B}"/>
              </a:ext>
            </a:extLst>
          </p:cNvPr>
          <p:cNvSpPr/>
          <p:nvPr/>
        </p:nvSpPr>
        <p:spPr>
          <a:xfrm>
            <a:off x="986864" y="2185082"/>
            <a:ext cx="10227414" cy="934205"/>
          </a:xfrm>
          <a:prstGeom prst="roundRect">
            <a:avLst>
              <a:gd name="adj" fmla="val 21166"/>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a:solidFill>
                  <a:srgbClr val="377A83"/>
                </a:solidFill>
                <a:latin typeface="Calibri" panose="020F0502020204030204"/>
              </a:rPr>
              <a:t>24-011-DEV; GERT8000-SP Issue 6 </a:t>
            </a:r>
            <a:r>
              <a:rPr lang="en-GB" spc="-50">
                <a:solidFill>
                  <a:srgbClr val="377A83"/>
                </a:solidFill>
                <a:latin typeface="Calibri" panose="020F0502020204030204"/>
              </a:rPr>
              <a:t>–</a:t>
            </a:r>
            <a:r>
              <a:rPr lang="en-GB" b="1" spc="-50">
                <a:solidFill>
                  <a:srgbClr val="377A83"/>
                </a:solidFill>
                <a:latin typeface="Calibri" panose="020F0502020204030204"/>
              </a:rPr>
              <a:t> </a:t>
            </a:r>
            <a:r>
              <a:rPr kumimoji="0" lang="en-GB" b="1" i="0" u="none" strike="noStrike" kern="1200" cap="none" spc="-50" normalizeH="0" noProof="0">
                <a:ln>
                  <a:noFill/>
                </a:ln>
                <a:solidFill>
                  <a:srgbClr val="377A83"/>
                </a:solidFill>
                <a:effectLst/>
                <a:uLnTx/>
                <a:uFillTx/>
                <a:latin typeface="Calibri" panose="020F0502020204030204"/>
                <a:ea typeface="+mn-ea"/>
                <a:cs typeface="+mn-cs"/>
              </a:rPr>
              <a:t> Speeds </a:t>
            </a:r>
          </a:p>
          <a:p>
            <a:pPr>
              <a:defRPr/>
            </a:pPr>
            <a:r>
              <a:rPr kumimoji="0" lang="en-GB" i="0" u="none" strike="noStrike" kern="1200" cap="none" spc="-50" normalizeH="0" noProof="0">
                <a:ln>
                  <a:noFill/>
                </a:ln>
                <a:solidFill>
                  <a:schemeClr val="tx1"/>
                </a:solidFill>
                <a:effectLst/>
                <a:uLnTx/>
                <a:uFillTx/>
                <a:latin typeface="Calibri" panose="020F0502020204030204"/>
                <a:ea typeface="+mn-ea"/>
                <a:cs typeface="+mn-cs"/>
              </a:rPr>
              <a:t>Within a protected path on the Up Trent Fast </a:t>
            </a:r>
            <a:r>
              <a:rPr kumimoji="0" lang="en-GB" i="0" u="none" strike="noStrike" kern="1200" cap="none" spc="-50" normalizeH="0" noProof="0" err="1">
                <a:ln>
                  <a:noFill/>
                </a:ln>
                <a:solidFill>
                  <a:schemeClr val="tx1"/>
                </a:solidFill>
                <a:effectLst/>
                <a:uLnTx/>
                <a:uFillTx/>
                <a:latin typeface="Calibri" panose="020F0502020204030204"/>
                <a:ea typeface="+mn-ea"/>
                <a:cs typeface="+mn-cs"/>
              </a:rPr>
              <a:t>MainLine</a:t>
            </a:r>
            <a:r>
              <a:rPr kumimoji="0" lang="en-GB" i="0" u="none" strike="noStrike" kern="1200" cap="none" spc="-50" normalizeH="0" noProof="0">
                <a:ln>
                  <a:noFill/>
                </a:ln>
                <a:solidFill>
                  <a:schemeClr val="tx1"/>
                </a:solidFill>
                <a:effectLst/>
                <a:uLnTx/>
                <a:uFillTx/>
                <a:latin typeface="Calibri" panose="020F0502020204030204"/>
                <a:ea typeface="+mn-ea"/>
                <a:cs typeface="+mn-cs"/>
              </a:rPr>
              <a:t> between RN3438 signal at Nuneaton station, and</a:t>
            </a:r>
            <a:br>
              <a:rPr lang="en-GB" i="0" u="none" strike="noStrike" kern="1200" cap="none" spc="-50" normalizeH="0" noProof="0">
                <a:ln>
                  <a:noFill/>
                </a:ln>
                <a:effectLst/>
                <a:uLnTx/>
                <a:uFillTx/>
                <a:latin typeface="Calibri" panose="020F0502020204030204"/>
              </a:rPr>
            </a:br>
            <a:r>
              <a:rPr kumimoji="0" lang="en-GB" i="0" u="none" strike="noStrike" kern="1200" cap="none" spc="-50" normalizeH="0" noProof="0">
                <a:ln>
                  <a:noFill/>
                </a:ln>
                <a:solidFill>
                  <a:schemeClr val="tx1"/>
                </a:solidFill>
                <a:effectLst/>
                <a:uLnTx/>
                <a:uFillTx/>
                <a:latin typeface="Calibri" panose="020F0502020204030204"/>
                <a:ea typeface="+mn-ea"/>
                <a:cs typeface="+mn-cs"/>
              </a:rPr>
              <a:t>RN3360 signal on the approach to Rugby on the WestCoast Mainline</a:t>
            </a:r>
            <a:r>
              <a:rPr lang="en-GB" spc="-50">
                <a:solidFill>
                  <a:schemeClr val="tx1"/>
                </a:solidFill>
                <a:latin typeface="Calibri" panose="020F0502020204030204"/>
              </a:rPr>
              <a:t>.</a:t>
            </a:r>
            <a:endParaRPr lang="en-GB" i="0" u="none" strike="noStrike" kern="1200" cap="none" spc="-50" normalizeH="0" noProof="0">
              <a:ln>
                <a:noFill/>
              </a:ln>
              <a:solidFill>
                <a:schemeClr val="tx1"/>
              </a:solidFill>
              <a:effectLst/>
              <a:uLnTx/>
              <a:uFillTx/>
              <a:latin typeface="Calibri" panose="020F0502020204030204"/>
              <a:ea typeface="Calibri"/>
              <a:cs typeface="Calibri"/>
            </a:endParaRPr>
          </a:p>
        </p:txBody>
      </p:sp>
      <p:pic>
        <p:nvPicPr>
          <p:cNvPr id="3" name="Picture 2">
            <a:hlinkClick r:id="rId10"/>
            <a:extLst>
              <a:ext uri="{FF2B5EF4-FFF2-40B4-BE49-F238E27FC236}">
                <a16:creationId xmlns:a16="http://schemas.microsoft.com/office/drawing/2014/main" id="{34C71B77-CDB2-C1F3-544B-68BB7E8519D1}"/>
              </a:ext>
            </a:extLst>
          </p:cNvPr>
          <p:cNvPicPr>
            <a:picLocks noChangeAspect="1"/>
          </p:cNvPicPr>
          <p:nvPr/>
        </p:nvPicPr>
        <p:blipFill>
          <a:blip r:embed="rId6"/>
          <a:stretch>
            <a:fillRect/>
          </a:stretch>
        </p:blipFill>
        <p:spPr>
          <a:xfrm>
            <a:off x="10693340" y="2155788"/>
            <a:ext cx="755970" cy="755970"/>
          </a:xfrm>
          <a:prstGeom prst="rect">
            <a:avLst/>
          </a:prstGeom>
        </p:spPr>
      </p:pic>
      <p:sp>
        <p:nvSpPr>
          <p:cNvPr id="10" name="Rectangle: Rounded Corners 9">
            <a:hlinkClick r:id="" action="ppaction://noaction" highlightClick="1"/>
            <a:extLst>
              <a:ext uri="{FF2B5EF4-FFF2-40B4-BE49-F238E27FC236}">
                <a16:creationId xmlns:a16="http://schemas.microsoft.com/office/drawing/2014/main" id="{4DE59ED3-B581-9616-602C-C78F608AF7C5}"/>
              </a:ext>
            </a:extLst>
          </p:cNvPr>
          <p:cNvSpPr/>
          <p:nvPr/>
        </p:nvSpPr>
        <p:spPr>
          <a:xfrm>
            <a:off x="1001646" y="3265368"/>
            <a:ext cx="10227414" cy="756000"/>
          </a:xfrm>
          <a:prstGeom prst="roundRect">
            <a:avLst>
              <a:gd name="adj" fmla="val 18541"/>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a:solidFill>
                  <a:srgbClr val="377A83"/>
                </a:solidFill>
                <a:latin typeface="Calibri" panose="020F0502020204030204"/>
              </a:rPr>
              <a:t>24-019-DEV; GERT8000-HB11 Issue 10 </a:t>
            </a:r>
            <a:r>
              <a:rPr lang="en-GB" spc="-50">
                <a:solidFill>
                  <a:srgbClr val="377A83"/>
                </a:solidFill>
                <a:latin typeface="Calibri" panose="020F0502020204030204"/>
              </a:rPr>
              <a:t>–</a:t>
            </a:r>
            <a:r>
              <a:rPr lang="en-GB" b="1" spc="-50">
                <a:solidFill>
                  <a:srgbClr val="377A83"/>
                </a:solidFill>
                <a:latin typeface="Calibri" panose="020F0502020204030204"/>
              </a:rPr>
              <a:t>  Duties of the person in charge of the possession (PICOP)</a:t>
            </a:r>
            <a:br>
              <a:rPr lang="en-GB" b="1" i="0" u="none" strike="noStrike" kern="1200" cap="none" spc="-50" normalizeH="0" noProof="0">
                <a:ln>
                  <a:noFill/>
                </a:ln>
                <a:effectLst/>
                <a:uLnTx/>
                <a:uFillTx/>
                <a:latin typeface="Calibri" panose="020F0502020204030204"/>
              </a:rPr>
            </a:br>
            <a:r>
              <a:rPr lang="en-GB" i="0" u="none" strike="noStrike" kern="1200" cap="none" spc="-50" normalizeH="0" noProof="0">
                <a:ln>
                  <a:noFill/>
                </a:ln>
                <a:solidFill>
                  <a:schemeClr val="tx1"/>
                </a:solidFill>
                <a:effectLst/>
                <a:uLnTx/>
                <a:uFillTx/>
                <a:latin typeface="Calibri" panose="020F0502020204030204"/>
              </a:rPr>
              <a:t>Manchester Piccadilly station platforms 1 to12 inclusive</a:t>
            </a:r>
            <a:r>
              <a:rPr lang="en-GB" spc="-50">
                <a:solidFill>
                  <a:schemeClr val="tx1"/>
                </a:solidFill>
                <a:latin typeface="Calibri" panose="020F0502020204030204"/>
              </a:rPr>
              <a:t>.</a:t>
            </a:r>
            <a:endParaRPr lang="en-GB" i="0" u="none" strike="noStrike" kern="1200" cap="none" spc="-50" normalizeH="0" noProof="0">
              <a:ln>
                <a:noFill/>
              </a:ln>
              <a:solidFill>
                <a:schemeClr val="tx1"/>
              </a:solidFill>
              <a:effectLst/>
              <a:uLnTx/>
              <a:uFillTx/>
              <a:latin typeface="Calibri" panose="020F0502020204030204"/>
              <a:cs typeface="Calibri"/>
            </a:endParaRPr>
          </a:p>
        </p:txBody>
      </p:sp>
      <p:pic>
        <p:nvPicPr>
          <p:cNvPr id="11" name="Picture 10">
            <a:hlinkClick r:id="rId11"/>
            <a:extLst>
              <a:ext uri="{FF2B5EF4-FFF2-40B4-BE49-F238E27FC236}">
                <a16:creationId xmlns:a16="http://schemas.microsoft.com/office/drawing/2014/main" id="{9CB1F0F4-EAAC-76A3-9988-204303DA510C}"/>
              </a:ext>
            </a:extLst>
          </p:cNvPr>
          <p:cNvPicPr>
            <a:picLocks noChangeAspect="1"/>
          </p:cNvPicPr>
          <p:nvPr/>
        </p:nvPicPr>
        <p:blipFill>
          <a:blip r:embed="rId6"/>
          <a:stretch>
            <a:fillRect/>
          </a:stretch>
        </p:blipFill>
        <p:spPr>
          <a:xfrm>
            <a:off x="10693340" y="3276741"/>
            <a:ext cx="755970" cy="755970"/>
          </a:xfrm>
          <a:prstGeom prst="rect">
            <a:avLst/>
          </a:prstGeom>
        </p:spPr>
      </p:pic>
      <p:sp>
        <p:nvSpPr>
          <p:cNvPr id="6" name="Rectangle: Rounded Corners 5">
            <a:hlinkClick r:id="" action="ppaction://noaction" highlightClick="1"/>
            <a:extLst>
              <a:ext uri="{FF2B5EF4-FFF2-40B4-BE49-F238E27FC236}">
                <a16:creationId xmlns:a16="http://schemas.microsoft.com/office/drawing/2014/main" id="{7B79CE56-9EF4-D8EA-283E-9DAB8157B379}"/>
              </a:ext>
            </a:extLst>
          </p:cNvPr>
          <p:cNvSpPr/>
          <p:nvPr/>
        </p:nvSpPr>
        <p:spPr>
          <a:xfrm>
            <a:off x="1003773" y="5236391"/>
            <a:ext cx="10225288" cy="756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a:solidFill>
                  <a:srgbClr val="377A83"/>
                </a:solidFill>
                <a:latin typeface="Calibri" panose="020F0502020204030204"/>
              </a:rPr>
              <a:t>24-014-DEV</a:t>
            </a:r>
            <a:r>
              <a:rPr kumimoji="0" lang="en-GB" sz="1800" b="1" i="0" u="none" strike="noStrike" kern="1200" cap="none" spc="-50" normalizeH="0" noProof="0">
                <a:ln>
                  <a:noFill/>
                </a:ln>
                <a:solidFill>
                  <a:srgbClr val="377A83"/>
                </a:solidFill>
                <a:effectLst/>
                <a:uLnTx/>
                <a:uFillTx/>
                <a:latin typeface="Calibri" panose="020F0502020204030204"/>
                <a:ea typeface="+mn-ea"/>
                <a:cs typeface="+mn-cs"/>
              </a:rPr>
              <a:t>; </a:t>
            </a:r>
            <a:r>
              <a:rPr lang="en-GB" b="1" spc="-50">
                <a:solidFill>
                  <a:srgbClr val="377A83"/>
                </a:solidFill>
                <a:latin typeface="Calibri" panose="020F0502020204030204"/>
              </a:rPr>
              <a:t>GIRT7073 Issue 3 </a:t>
            </a:r>
            <a:r>
              <a:rPr lang="en-GB" spc="-50">
                <a:solidFill>
                  <a:srgbClr val="377A83"/>
                </a:solidFill>
                <a:latin typeface="Calibri" panose="020F0502020204030204"/>
              </a:rPr>
              <a:t>–</a:t>
            </a:r>
            <a:r>
              <a:rPr lang="en-GB" b="1" spc="-50">
                <a:solidFill>
                  <a:srgbClr val="377A83"/>
                </a:solidFill>
                <a:latin typeface="Calibri" panose="020F0502020204030204"/>
              </a:rPr>
              <a:t>  Requirements for the Position of Infrastructure and for Defining and </a:t>
            </a:r>
            <a:br>
              <a:rPr lang="en-GB" b="1" spc="-50">
                <a:latin typeface="Calibri" panose="020F0502020204030204"/>
              </a:rPr>
            </a:br>
            <a:r>
              <a:rPr lang="en-GB" b="1" spc="-50">
                <a:solidFill>
                  <a:srgbClr val="377A83"/>
                </a:solidFill>
                <a:latin typeface="Calibri" panose="020F0502020204030204"/>
              </a:rPr>
              <a:t>Maintaining Clearances. </a:t>
            </a:r>
            <a:r>
              <a:rPr lang="en-GB" sz="1800" i="0" u="none" strike="noStrike" kern="1200" cap="none" spc="-50" normalizeH="0" noProof="0">
                <a:ln>
                  <a:noFill/>
                </a:ln>
                <a:solidFill>
                  <a:schemeClr val="tx1"/>
                </a:solidFill>
                <a:effectLst/>
                <a:uLnTx/>
                <a:uFillTx/>
                <a:latin typeface="Calibri" panose="020F0502020204030204"/>
              </a:rPr>
              <a:t> Purely at West Ealing platform 5, the site of the trial.</a:t>
            </a:r>
            <a:endParaRPr lang="en-GB" sz="1800" i="0" u="none" strike="noStrike" kern="1200" cap="none" spc="-50" normalizeH="0" noProof="0">
              <a:ln>
                <a:noFill/>
              </a:ln>
              <a:solidFill>
                <a:schemeClr val="tx1"/>
              </a:solidFill>
              <a:effectLst/>
              <a:uLnTx/>
              <a:uFillTx/>
              <a:latin typeface="Calibri" panose="020F0502020204030204"/>
              <a:cs typeface="Calibri"/>
            </a:endParaRPr>
          </a:p>
        </p:txBody>
      </p:sp>
      <p:pic>
        <p:nvPicPr>
          <p:cNvPr id="7" name="Picture 6">
            <a:hlinkClick r:id="rId12"/>
            <a:extLst>
              <a:ext uri="{FF2B5EF4-FFF2-40B4-BE49-F238E27FC236}">
                <a16:creationId xmlns:a16="http://schemas.microsoft.com/office/drawing/2014/main" id="{C18D6744-DABB-146A-F1B6-13EE4C852A9C}"/>
              </a:ext>
            </a:extLst>
          </p:cNvPr>
          <p:cNvPicPr>
            <a:picLocks noChangeAspect="1"/>
          </p:cNvPicPr>
          <p:nvPr/>
        </p:nvPicPr>
        <p:blipFill>
          <a:blip r:embed="rId6"/>
          <a:stretch>
            <a:fillRect/>
          </a:stretch>
        </p:blipFill>
        <p:spPr>
          <a:xfrm>
            <a:off x="10693340" y="5247735"/>
            <a:ext cx="755970" cy="755970"/>
          </a:xfrm>
          <a:prstGeom prst="rect">
            <a:avLst/>
          </a:prstGeom>
        </p:spPr>
      </p:pic>
    </p:spTree>
    <p:extLst>
      <p:ext uri="{BB962C8B-B14F-4D97-AF65-F5344CB8AC3E}">
        <p14:creationId xmlns:p14="http://schemas.microsoft.com/office/powerpoint/2010/main" val="181641626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4" name="Rectangle: Rounded Corners 23">
            <a:extLst>
              <a:ext uri="{FF2B5EF4-FFF2-40B4-BE49-F238E27FC236}">
                <a16:creationId xmlns:a16="http://schemas.microsoft.com/office/drawing/2014/main" id="{3B177E74-444C-B695-F5F2-41AB6F9C3126}"/>
              </a:ext>
            </a:extLst>
          </p:cNvPr>
          <p:cNvSpPr/>
          <p:nvPr/>
        </p:nvSpPr>
        <p:spPr>
          <a:xfrm>
            <a:off x="103111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publishing in December 2024.</a:t>
            </a:r>
          </a:p>
        </p:txBody>
      </p:sp>
      <p:pic>
        <p:nvPicPr>
          <p:cNvPr id="39" name="Picture 38">
            <a:hlinkClick r:id="" action="ppaction://hlinkshowjump?jump=nextslide"/>
            <a:extLst>
              <a:ext uri="{FF2B5EF4-FFF2-40B4-BE49-F238E27FC236}">
                <a16:creationId xmlns:a16="http://schemas.microsoft.com/office/drawing/2014/main" id="{6047FB41-EAAB-07D3-864D-4A44FA0883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0" name="Picture 39">
            <a:extLst>
              <a:ext uri="{FF2B5EF4-FFF2-40B4-BE49-F238E27FC236}">
                <a16:creationId xmlns:a16="http://schemas.microsoft.com/office/drawing/2014/main" id="{FC7EE709-8805-0C84-A881-805A9EBD5B24}"/>
              </a:ext>
            </a:extLst>
          </p:cNvPr>
          <p:cNvPicPr>
            <a:picLocks noChangeAspect="1"/>
          </p:cNvPicPr>
          <p:nvPr/>
        </p:nvPicPr>
        <p:blipFill>
          <a:blip r:embed="rId6">
            <a:alphaModFix amt="20000"/>
          </a:blip>
          <a:stretch>
            <a:fillRect/>
          </a:stretch>
        </p:blipFill>
        <p:spPr>
          <a:xfrm flipH="1">
            <a:off x="10372933" y="6016808"/>
            <a:ext cx="756000" cy="756000"/>
          </a:xfrm>
          <a:prstGeom prst="rect">
            <a:avLst/>
          </a:prstGeom>
        </p:spPr>
      </p:pic>
      <p:sp>
        <p:nvSpPr>
          <p:cNvPr id="2" name="Rectangle: Rounded Corners 1">
            <a:hlinkClick r:id="" action="ppaction://noaction" highlightClick="1"/>
            <a:extLst>
              <a:ext uri="{FF2B5EF4-FFF2-40B4-BE49-F238E27FC236}">
                <a16:creationId xmlns:a16="http://schemas.microsoft.com/office/drawing/2014/main" id="{074C02B2-B440-69AF-9597-D471BFD8660F}"/>
              </a:ext>
            </a:extLst>
          </p:cNvPr>
          <p:cNvSpPr/>
          <p:nvPr/>
        </p:nvSpPr>
        <p:spPr>
          <a:xfrm>
            <a:off x="1040291" y="1108893"/>
            <a:ext cx="10208562" cy="720000"/>
          </a:xfrm>
          <a:prstGeom prst="roundRect">
            <a:avLst>
              <a:gd name="adj" fmla="val 25789"/>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RIS-0793-CCS Issue 1 </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Level Crossing System Integration</a:t>
            </a:r>
            <a:endParaRPr lang="en-US">
              <a:solidFill>
                <a:prstClr val="black"/>
              </a:solidFill>
              <a:ea typeface="+mn-ea"/>
              <a:cs typeface="+mn-cs"/>
            </a:endParaRPr>
          </a:p>
        </p:txBody>
      </p:sp>
      <p:pic>
        <p:nvPicPr>
          <p:cNvPr id="3" name="Picture 2" descr="A red circle with white logo&#10;&#10;Description automatically generated">
            <a:extLst>
              <a:ext uri="{FF2B5EF4-FFF2-40B4-BE49-F238E27FC236}">
                <a16:creationId xmlns:a16="http://schemas.microsoft.com/office/drawing/2014/main" id="{8F9D1732-4C85-6ED2-BE1E-ED4630EE67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172" y="1147701"/>
            <a:ext cx="720000" cy="720000"/>
          </a:xfrm>
          <a:prstGeom prst="rect">
            <a:avLst/>
          </a:prstGeom>
        </p:spPr>
      </p:pic>
      <p:pic>
        <p:nvPicPr>
          <p:cNvPr id="15" name="Picture 14" descr="A red circle with white logo&#10;&#10;Description automatically generated">
            <a:extLst>
              <a:ext uri="{FF2B5EF4-FFF2-40B4-BE49-F238E27FC236}">
                <a16:creationId xmlns:a16="http://schemas.microsoft.com/office/drawing/2014/main" id="{A68E08F3-28BA-EBA2-3176-B661D1F045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635" y="2034204"/>
            <a:ext cx="720000" cy="720000"/>
          </a:xfrm>
          <a:prstGeom prst="rect">
            <a:avLst/>
          </a:prstGeom>
        </p:spPr>
      </p:pic>
      <p:sp>
        <p:nvSpPr>
          <p:cNvPr id="16" name="Rectangle: Rounded Corners 15">
            <a:hlinkClick r:id="" action="ppaction://noaction" highlightClick="1"/>
            <a:extLst>
              <a:ext uri="{FF2B5EF4-FFF2-40B4-BE49-F238E27FC236}">
                <a16:creationId xmlns:a16="http://schemas.microsoft.com/office/drawing/2014/main" id="{DFB9A140-BED9-3494-2D92-1AB18AA92181}"/>
              </a:ext>
            </a:extLst>
          </p:cNvPr>
          <p:cNvSpPr/>
          <p:nvPr/>
        </p:nvSpPr>
        <p:spPr>
          <a:xfrm>
            <a:off x="1040291" y="2009075"/>
            <a:ext cx="10208562" cy="720000"/>
          </a:xfrm>
          <a:prstGeom prst="roundRect">
            <a:avLst>
              <a:gd name="adj" fmla="val 25789"/>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RIS-0792-CCS (Withdrawal) </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Level Crossing Operational Interfaces with Trains</a:t>
            </a:r>
            <a:endParaRPr lang="en-US">
              <a:solidFill>
                <a:prstClr val="black"/>
              </a:solidFill>
              <a:ea typeface="+mn-ea"/>
              <a:cs typeface="+mn-cs"/>
            </a:endParaRPr>
          </a:p>
        </p:txBody>
      </p:sp>
      <p:sp>
        <p:nvSpPr>
          <p:cNvPr id="19" name="Rectangle: Rounded Corners 18">
            <a:hlinkClick r:id="" action="ppaction://noaction" highlightClick="1"/>
            <a:extLst>
              <a:ext uri="{FF2B5EF4-FFF2-40B4-BE49-F238E27FC236}">
                <a16:creationId xmlns:a16="http://schemas.microsoft.com/office/drawing/2014/main" id="{CA7C835A-E46E-613F-930B-061812C4465E}"/>
              </a:ext>
            </a:extLst>
          </p:cNvPr>
          <p:cNvSpPr/>
          <p:nvPr/>
        </p:nvSpPr>
        <p:spPr>
          <a:xfrm>
            <a:off x="1040291" y="364037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dirty="0">
                <a:solidFill>
                  <a:srgbClr val="000000"/>
                </a:solidFill>
                <a:effectLst/>
                <a:latin typeface="Calibri"/>
                <a:ea typeface="Calibri"/>
                <a:cs typeface="Calibri"/>
              </a:rPr>
              <a:t>RIS-3751-TOM Issue 4 - Psychometric assessment in train driver selection</a:t>
            </a:r>
          </a:p>
        </p:txBody>
      </p:sp>
      <p:pic>
        <p:nvPicPr>
          <p:cNvPr id="20" name="Picture 19" descr="A white line drawing of a person standing next to a train&#10;&#10;Description automatically generated">
            <a:extLst>
              <a:ext uri="{FF2B5EF4-FFF2-40B4-BE49-F238E27FC236}">
                <a16:creationId xmlns:a16="http://schemas.microsoft.com/office/drawing/2014/main" id="{0C4C7879-AB9A-561B-2A12-9340328A48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793" y="3640377"/>
            <a:ext cx="720000" cy="720000"/>
          </a:xfrm>
          <a:prstGeom prst="rect">
            <a:avLst/>
          </a:prstGeom>
        </p:spPr>
      </p:pic>
      <p:sp>
        <p:nvSpPr>
          <p:cNvPr id="21" name="Rectangle: Rounded Corners 20">
            <a:extLst>
              <a:ext uri="{FF2B5EF4-FFF2-40B4-BE49-F238E27FC236}">
                <a16:creationId xmlns:a16="http://schemas.microsoft.com/office/drawing/2014/main" id="{7617A3D5-15D5-F71D-DB11-CFF0CD24D2E0}"/>
              </a:ext>
            </a:extLst>
          </p:cNvPr>
          <p:cNvSpPr/>
          <p:nvPr/>
        </p:nvSpPr>
        <p:spPr>
          <a:xfrm>
            <a:off x="1040291" y="3155408"/>
            <a:ext cx="10227414" cy="329916"/>
          </a:xfrm>
          <a:prstGeom prst="roundRect">
            <a:avLst>
              <a:gd name="adj" fmla="val 43036"/>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Train Driver Selection </a:t>
            </a:r>
          </a:p>
        </p:txBody>
      </p:sp>
      <p:sp>
        <p:nvSpPr>
          <p:cNvPr id="22" name="Rectangle: Rounded Corners 21">
            <a:hlinkClick r:id="" action="ppaction://noaction" highlightClick="1"/>
            <a:extLst>
              <a:ext uri="{FF2B5EF4-FFF2-40B4-BE49-F238E27FC236}">
                <a16:creationId xmlns:a16="http://schemas.microsoft.com/office/drawing/2014/main" id="{F6CFF37F-3E2E-EAFB-A7CD-12EC69011BB7}"/>
              </a:ext>
            </a:extLst>
          </p:cNvPr>
          <p:cNvSpPr/>
          <p:nvPr/>
        </p:nvSpPr>
        <p:spPr>
          <a:xfrm>
            <a:off x="1040291" y="4511015"/>
            <a:ext cx="4392000" cy="720000"/>
          </a:xfrm>
          <a:prstGeom prst="roundRect">
            <a:avLst>
              <a:gd name="adj" fmla="val 25789"/>
            </a:avLst>
          </a:prstGeom>
          <a:solidFill>
            <a:srgbClr val="2A0979"/>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fontAlgn="t"/>
            <a:r>
              <a:rPr lang="en-GB" sz="1800" b="0" i="0" u="none" strike="noStrike">
                <a:solidFill>
                  <a:schemeClr val="bg1"/>
                </a:solidFill>
                <a:effectLst/>
                <a:latin typeface="Calibri"/>
                <a:ea typeface="Calibri"/>
                <a:cs typeface="Calibri"/>
              </a:rPr>
              <a:t>Form F3751-F1 Issue 1</a:t>
            </a:r>
            <a:r>
              <a:rPr lang="en-GB">
                <a:solidFill>
                  <a:schemeClr val="bg1"/>
                </a:solidFill>
                <a:latin typeface="Calibri"/>
                <a:ea typeface="Calibri"/>
                <a:cs typeface="Calibri"/>
              </a:rPr>
              <a:t> – </a:t>
            </a:r>
            <a:r>
              <a:rPr lang="en-GB" sz="1800" b="0" i="0" u="none" strike="noStrike">
                <a:solidFill>
                  <a:schemeClr val="bg1"/>
                </a:solidFill>
                <a:effectLst/>
                <a:latin typeface="Calibri"/>
                <a:ea typeface="Calibri"/>
                <a:cs typeface="Calibri"/>
              </a:rPr>
              <a:t>Transfer of safety information Form </a:t>
            </a:r>
            <a:endParaRPr lang="en-GB" sz="1800" b="0" i="0" u="none" strike="noStrike">
              <a:solidFill>
                <a:schemeClr val="bg1"/>
              </a:solidFill>
              <a:effectLst/>
              <a:latin typeface="Calibri" panose="020F0502020204030204" pitchFamily="34" charset="0"/>
            </a:endParaRPr>
          </a:p>
        </p:txBody>
      </p:sp>
      <p:pic>
        <p:nvPicPr>
          <p:cNvPr id="23" name="Picture 22" descr="A white line drawing of a person standing next to a train&#10;&#10;Description automatically generated">
            <a:extLst>
              <a:ext uri="{FF2B5EF4-FFF2-40B4-BE49-F238E27FC236}">
                <a16:creationId xmlns:a16="http://schemas.microsoft.com/office/drawing/2014/main" id="{156AA376-FF62-57F1-3C12-B1698B3CDE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793" y="4511015"/>
            <a:ext cx="720000" cy="720000"/>
          </a:xfrm>
          <a:prstGeom prst="rect">
            <a:avLst/>
          </a:prstGeom>
        </p:spPr>
      </p:pic>
      <p:sp>
        <p:nvSpPr>
          <p:cNvPr id="25" name="Rectangle: Rounded Corners 24">
            <a:hlinkClick r:id="" action="ppaction://noaction" highlightClick="1"/>
            <a:extLst>
              <a:ext uri="{FF2B5EF4-FFF2-40B4-BE49-F238E27FC236}">
                <a16:creationId xmlns:a16="http://schemas.microsoft.com/office/drawing/2014/main" id="{5D5F2508-806D-E700-79AB-5B0D3703C4E3}"/>
              </a:ext>
            </a:extLst>
          </p:cNvPr>
          <p:cNvSpPr/>
          <p:nvPr/>
        </p:nvSpPr>
        <p:spPr>
          <a:xfrm>
            <a:off x="6172200" y="4521901"/>
            <a:ext cx="5033939" cy="720000"/>
          </a:xfrm>
          <a:prstGeom prst="roundRect">
            <a:avLst>
              <a:gd name="adj" fmla="val 25789"/>
            </a:avLst>
          </a:prstGeom>
          <a:solidFill>
            <a:srgbClr val="2A0979"/>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fontAlgn="t"/>
            <a:r>
              <a:rPr lang="en-GB" sz="1800" b="0" i="0" u="none" strike="noStrike">
                <a:solidFill>
                  <a:schemeClr val="bg1"/>
                </a:solidFill>
                <a:effectLst/>
                <a:latin typeface="Calibri"/>
                <a:ea typeface="Calibri"/>
                <a:cs typeface="Calibri"/>
              </a:rPr>
              <a:t>Form F3751-F2 Issue 1 </a:t>
            </a:r>
            <a:r>
              <a:rPr lang="en-GB">
                <a:solidFill>
                  <a:schemeClr val="bg1"/>
                </a:solidFill>
                <a:latin typeface="Calibri"/>
                <a:ea typeface="Calibri"/>
                <a:cs typeface="Calibri"/>
              </a:rPr>
              <a:t>–</a:t>
            </a:r>
            <a:r>
              <a:rPr lang="en-GB" sz="1800" b="0" i="0" u="none" strike="noStrike">
                <a:solidFill>
                  <a:schemeClr val="bg1"/>
                </a:solidFill>
                <a:effectLst/>
                <a:latin typeface="Calibri"/>
                <a:ea typeface="Calibri"/>
                <a:cs typeface="Calibri"/>
              </a:rPr>
              <a:t> Audit Form for the Train Driver Psychometric Assessment Process</a:t>
            </a:r>
            <a:endParaRPr lang="en-GB" sz="1800" b="0" i="0" u="none" strike="noStrike">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72322835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4" name="Rectangle: Rounded Corners 23">
            <a:extLst>
              <a:ext uri="{FF2B5EF4-FFF2-40B4-BE49-F238E27FC236}">
                <a16:creationId xmlns:a16="http://schemas.microsoft.com/office/drawing/2014/main" id="{3B177E74-444C-B695-F5F2-41AB6F9C3126}"/>
              </a:ext>
            </a:extLst>
          </p:cNvPr>
          <p:cNvSpPr/>
          <p:nvPr/>
        </p:nvSpPr>
        <p:spPr>
          <a:xfrm>
            <a:off x="103111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publishing in December 2024.</a:t>
            </a:r>
          </a:p>
        </p:txBody>
      </p:sp>
      <p:sp>
        <p:nvSpPr>
          <p:cNvPr id="3" name="Rectangle: Rounded Corners 2">
            <a:hlinkClick r:id="" action="ppaction://noaction" highlightClick="1"/>
            <a:extLst>
              <a:ext uri="{FF2B5EF4-FFF2-40B4-BE49-F238E27FC236}">
                <a16:creationId xmlns:a16="http://schemas.microsoft.com/office/drawing/2014/main" id="{3E858616-12A9-090F-9B7E-754682862E26}"/>
              </a:ext>
            </a:extLst>
          </p:cNvPr>
          <p:cNvSpPr/>
          <p:nvPr/>
        </p:nvSpPr>
        <p:spPr>
          <a:xfrm>
            <a:off x="1040291" y="1090815"/>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GEGN8646 Issue 1.1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Guidance on the Common Safety Method for Risk Evaluation and Assessment</a:t>
            </a:r>
          </a:p>
        </p:txBody>
      </p:sp>
      <p:pic>
        <p:nvPicPr>
          <p:cNvPr id="8" name="Picture 7" descr="A white line drawing of a person standing next to a train&#10;&#10;Description automatically generated">
            <a:extLst>
              <a:ext uri="{FF2B5EF4-FFF2-40B4-BE49-F238E27FC236}">
                <a16:creationId xmlns:a16="http://schemas.microsoft.com/office/drawing/2014/main" id="{1E1583AD-2227-AA2E-6B6B-D44E0665B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93" y="1090815"/>
            <a:ext cx="720000" cy="720000"/>
          </a:xfrm>
          <a:prstGeom prst="rect">
            <a:avLst/>
          </a:prstGeom>
        </p:spPr>
      </p:pic>
      <p:sp>
        <p:nvSpPr>
          <p:cNvPr id="9" name="Rectangle: Rounded Corners 8">
            <a:hlinkClick r:id="" action="ppaction://noaction" highlightClick="1"/>
            <a:extLst>
              <a:ext uri="{FF2B5EF4-FFF2-40B4-BE49-F238E27FC236}">
                <a16:creationId xmlns:a16="http://schemas.microsoft.com/office/drawing/2014/main" id="{0E122CF0-0852-FBBB-33F0-89914EDE7C17}"/>
              </a:ext>
            </a:extLst>
          </p:cNvPr>
          <p:cNvSpPr/>
          <p:nvPr/>
        </p:nvSpPr>
        <p:spPr>
          <a:xfrm>
            <a:off x="1021439" y="2068886"/>
            <a:ext cx="10227414" cy="720000"/>
          </a:xfrm>
          <a:prstGeom prst="roundRect">
            <a:avLst>
              <a:gd name="adj" fmla="val 25789"/>
            </a:avLst>
          </a:prstGeom>
          <a:solidFill>
            <a:schemeClr val="bg1"/>
          </a:solidFill>
          <a:ln w="38100">
            <a:solidFill>
              <a:srgbClr val="3DB75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RIS-6702-DST Issue 1</a:t>
            </a:r>
            <a:r>
              <a:rPr lang="en-GB">
                <a:solidFill>
                  <a:prstClr val="black"/>
                </a:solidFill>
                <a:latin typeface="Calibri" panose="020F0502020204030204"/>
              </a:rPr>
              <a:t> –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Common reference time for railway systems</a:t>
            </a:r>
            <a:r>
              <a:rPr lang="en-GB">
                <a:solidFill>
                  <a:prstClr val="black"/>
                </a:solidFill>
                <a:latin typeface="Calibri" panose="020F0502020204030204"/>
              </a:rPr>
              <a:t> </a:t>
            </a:r>
            <a:endParaRPr lang="en-US">
              <a:ea typeface="+mn-ea"/>
              <a:cs typeface="+mn-cs"/>
            </a:endParaRPr>
          </a:p>
        </p:txBody>
      </p:sp>
      <p:pic>
        <p:nvPicPr>
          <p:cNvPr id="12" name="Picture 11" descr="A green circle with white lines and dots on it&#10;&#10;Description automatically generated">
            <a:extLst>
              <a:ext uri="{FF2B5EF4-FFF2-40B4-BE49-F238E27FC236}">
                <a16:creationId xmlns:a16="http://schemas.microsoft.com/office/drawing/2014/main" id="{B2358408-2EEF-A59C-6A5F-F40914F856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886" y="2068886"/>
            <a:ext cx="720000" cy="720000"/>
          </a:xfrm>
          <a:prstGeom prst="rect">
            <a:avLst/>
          </a:prstGeom>
        </p:spPr>
      </p:pic>
      <p:pic>
        <p:nvPicPr>
          <p:cNvPr id="14" name="Picture 13" descr="A green circle with white lines on it&#10;&#10;Description automatically generated">
            <a:extLst>
              <a:ext uri="{FF2B5EF4-FFF2-40B4-BE49-F238E27FC236}">
                <a16:creationId xmlns:a16="http://schemas.microsoft.com/office/drawing/2014/main" id="{FD78C94B-3B11-324D-D5FD-5DD26AC6B9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029" y="3046957"/>
            <a:ext cx="720000" cy="720000"/>
          </a:xfrm>
          <a:prstGeom prst="rect">
            <a:avLst/>
          </a:prstGeom>
        </p:spPr>
      </p:pic>
      <p:sp>
        <p:nvSpPr>
          <p:cNvPr id="17" name="Rectangle: Rounded Corners 16">
            <a:hlinkClick r:id="" action="ppaction://noaction" highlightClick="1"/>
            <a:extLst>
              <a:ext uri="{FF2B5EF4-FFF2-40B4-BE49-F238E27FC236}">
                <a16:creationId xmlns:a16="http://schemas.microsoft.com/office/drawing/2014/main" id="{B82D4C2B-E066-4914-DFEA-A979C8F2833A}"/>
              </a:ext>
            </a:extLst>
          </p:cNvPr>
          <p:cNvSpPr/>
          <p:nvPr/>
        </p:nvSpPr>
        <p:spPr>
          <a:xfrm>
            <a:off x="1040294" y="3046957"/>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RIS-2704-RST Issue 2</a:t>
            </a:r>
            <a:r>
              <a:rPr lang="en-GB">
                <a:solidFill>
                  <a:prstClr val="black"/>
                </a:solidFill>
                <a:latin typeface="Calibri" panose="020F0502020204030204"/>
              </a:rPr>
              <a:t> –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Rail Industry Standard for Wheelsets Handling and Storage</a:t>
            </a:r>
            <a:endParaRPr lang="en-US">
              <a:solidFill>
                <a:prstClr val="black"/>
              </a:solidFill>
              <a:ea typeface="+mn-ea"/>
              <a:cs typeface="+mn-cs"/>
            </a:endParaRPr>
          </a:p>
        </p:txBody>
      </p:sp>
      <p:sp>
        <p:nvSpPr>
          <p:cNvPr id="18" name="Rectangle: Rounded Corners 17">
            <a:hlinkClick r:id="" action="ppaction://noaction" highlightClick="1"/>
            <a:extLst>
              <a:ext uri="{FF2B5EF4-FFF2-40B4-BE49-F238E27FC236}">
                <a16:creationId xmlns:a16="http://schemas.microsoft.com/office/drawing/2014/main" id="{5FD15D07-F6F5-C19A-E4F5-0DC8A4AFABDF}"/>
              </a:ext>
            </a:extLst>
          </p:cNvPr>
          <p:cNvSpPr/>
          <p:nvPr/>
        </p:nvSpPr>
        <p:spPr>
          <a:xfrm>
            <a:off x="1021937" y="4025028"/>
            <a:ext cx="10225667"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RIS-2709-RST Issue 2</a:t>
            </a:r>
            <a:r>
              <a:rPr lang="en-GB">
                <a:solidFill>
                  <a:prstClr val="black"/>
                </a:solidFill>
                <a:latin typeface="Calibri" panose="020F0502020204030204"/>
              </a:rPr>
              <a:t> –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Rail Industry Standard for the Identification of Roller Bearings Defects</a:t>
            </a:r>
            <a:endParaRPr lang="en-GB" sz="1800" b="0" i="0" u="none" strike="noStrike" kern="1200" cap="none" spc="-30" normalizeH="0" noProof="0">
              <a:ln>
                <a:noFill/>
              </a:ln>
              <a:solidFill>
                <a:prstClr val="black"/>
              </a:solidFill>
              <a:effectLst/>
              <a:uLnTx/>
              <a:uFillTx/>
              <a:latin typeface="Calibri" panose="020F0502020204030204"/>
              <a:ea typeface="Calibri" panose="020F0502020204030204"/>
              <a:cs typeface="Calibri" panose="020F0502020204030204"/>
            </a:endParaRPr>
          </a:p>
        </p:txBody>
      </p:sp>
      <p:pic>
        <p:nvPicPr>
          <p:cNvPr id="20" name="Picture 19" descr="A green circle with white lines on it&#10;&#10;Description automatically generated">
            <a:extLst>
              <a:ext uri="{FF2B5EF4-FFF2-40B4-BE49-F238E27FC236}">
                <a16:creationId xmlns:a16="http://schemas.microsoft.com/office/drawing/2014/main" id="{45F70652-089E-67D7-30B0-B57494EF47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868" y="4025028"/>
            <a:ext cx="720000" cy="720000"/>
          </a:xfrm>
          <a:prstGeom prst="rect">
            <a:avLst/>
          </a:prstGeom>
        </p:spPr>
      </p:pic>
      <p:pic>
        <p:nvPicPr>
          <p:cNvPr id="21" name="Picture 20">
            <a:hlinkClick r:id="" action="ppaction://hlinkshowjump?jump=previousslide"/>
            <a:extLst>
              <a:ext uri="{FF2B5EF4-FFF2-40B4-BE49-F238E27FC236}">
                <a16:creationId xmlns:a16="http://schemas.microsoft.com/office/drawing/2014/main" id="{D30BD46A-7B77-2FE4-6291-D808FA3C4B28}"/>
              </a:ext>
            </a:extLst>
          </p:cNvPr>
          <p:cNvPicPr>
            <a:picLocks noChangeAspect="1"/>
          </p:cNvPicPr>
          <p:nvPr/>
        </p:nvPicPr>
        <p:blipFill>
          <a:blip r:embed="rId9"/>
          <a:stretch>
            <a:fillRect/>
          </a:stretch>
        </p:blipFill>
        <p:spPr>
          <a:xfrm flipH="1">
            <a:off x="10372933" y="6016808"/>
            <a:ext cx="756000" cy="756000"/>
          </a:xfrm>
          <a:prstGeom prst="rect">
            <a:avLst/>
          </a:prstGeom>
        </p:spPr>
      </p:pic>
      <p:pic>
        <p:nvPicPr>
          <p:cNvPr id="22" name="Picture 21">
            <a:extLst>
              <a:ext uri="{FF2B5EF4-FFF2-40B4-BE49-F238E27FC236}">
                <a16:creationId xmlns:a16="http://schemas.microsoft.com/office/drawing/2014/main" id="{719E7F64-C7AA-F9CF-CEE4-1DC7EF74F9FC}"/>
              </a:ext>
            </a:extLst>
          </p:cNvPr>
          <p:cNvPicPr>
            <a:picLocks noChangeAspect="1"/>
          </p:cNvPicPr>
          <p:nvPr/>
        </p:nvPicPr>
        <p:blipFill>
          <a:blip r:embed="rId9">
            <a:alphaModFix amt="20000"/>
          </a:blip>
          <a:stretch>
            <a:fillRect/>
          </a:stretch>
        </p:blipFill>
        <p:spPr>
          <a:xfrm>
            <a:off x="11290478" y="6016808"/>
            <a:ext cx="756000" cy="756000"/>
          </a:xfrm>
          <a:prstGeom prst="rect">
            <a:avLst/>
          </a:prstGeom>
        </p:spPr>
      </p:pic>
    </p:spTree>
    <p:extLst>
      <p:ext uri="{BB962C8B-B14F-4D97-AF65-F5344CB8AC3E}">
        <p14:creationId xmlns:p14="http://schemas.microsoft.com/office/powerpoint/2010/main" val="68159236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pic>
        <p:nvPicPr>
          <p:cNvPr id="5" name="Picture 4">
            <a:hlinkClick r:id="" action="ppaction://hlinkshowjump?jump=nextslide"/>
            <a:extLst>
              <a:ext uri="{FF2B5EF4-FFF2-40B4-BE49-F238E27FC236}">
                <a16:creationId xmlns:a16="http://schemas.microsoft.com/office/drawing/2014/main" id="{D641779B-4BEA-C34E-0E58-3E41DA527B54}"/>
              </a:ext>
            </a:extLst>
          </p:cNvPr>
          <p:cNvPicPr>
            <a:picLocks noChangeAspect="1"/>
          </p:cNvPicPr>
          <p:nvPr/>
        </p:nvPicPr>
        <p:blipFill>
          <a:blip r:embed="rId6">
            <a:alphaModFix/>
          </a:blip>
          <a:stretch>
            <a:fillRect/>
          </a:stretch>
        </p:blipFill>
        <p:spPr>
          <a:xfrm>
            <a:off x="11290478" y="6016808"/>
            <a:ext cx="756000" cy="756000"/>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September 2024.</a:t>
            </a:r>
          </a:p>
        </p:txBody>
      </p:sp>
      <p:pic>
        <p:nvPicPr>
          <p:cNvPr id="6" name="Picture 5">
            <a:extLst>
              <a:ext uri="{FF2B5EF4-FFF2-40B4-BE49-F238E27FC236}">
                <a16:creationId xmlns:a16="http://schemas.microsoft.com/office/drawing/2014/main" id="{3A8F530A-7221-F905-35CE-EA9BC0E7E06F}"/>
              </a:ext>
            </a:extLst>
          </p:cNvPr>
          <p:cNvPicPr>
            <a:picLocks noChangeAspect="1"/>
          </p:cNvPicPr>
          <p:nvPr/>
        </p:nvPicPr>
        <p:blipFill>
          <a:blip r:embed="rId6">
            <a:alphaModFix amt="20000"/>
          </a:blip>
          <a:stretch>
            <a:fillRect/>
          </a:stretch>
        </p:blipFill>
        <p:spPr>
          <a:xfrm flipH="1">
            <a:off x="10372933" y="6016808"/>
            <a:ext cx="756000" cy="756000"/>
          </a:xfrm>
          <a:prstGeom prst="rect">
            <a:avLst/>
          </a:prstGeom>
        </p:spPr>
      </p:pic>
      <p:sp>
        <p:nvSpPr>
          <p:cNvPr id="12" name="Rectangle: Rounded Corners 11">
            <a:hlinkClick r:id="" action="ppaction://noaction" highlightClick="1"/>
            <a:extLst>
              <a:ext uri="{FF2B5EF4-FFF2-40B4-BE49-F238E27FC236}">
                <a16:creationId xmlns:a16="http://schemas.microsoft.com/office/drawing/2014/main" id="{710F9281-B531-2989-96E0-E20B0DAC0CDC}"/>
              </a:ext>
            </a:extLst>
          </p:cNvPr>
          <p:cNvSpPr/>
          <p:nvPr/>
        </p:nvSpPr>
        <p:spPr>
          <a:xfrm>
            <a:off x="1040291" y="1490474"/>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RIS-3789-TOM Issue 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Medical Fitness Requirements</a:t>
            </a:r>
            <a:endParaRPr lang="en-GB" sz="1800" b="0" i="0" u="none" strike="noStrike">
              <a:solidFill>
                <a:srgbClr val="000000"/>
              </a:solidFill>
              <a:effectLst/>
              <a:latin typeface="Calibri" panose="020F0502020204030204" pitchFamily="34" charset="0"/>
            </a:endParaRPr>
          </a:p>
        </p:txBody>
      </p:sp>
      <p:pic>
        <p:nvPicPr>
          <p:cNvPr id="14" name="Picture 13" descr="A white line drawing of a person standing next to a train&#10;&#10;Description automatically generated">
            <a:extLst>
              <a:ext uri="{FF2B5EF4-FFF2-40B4-BE49-F238E27FC236}">
                <a16:creationId xmlns:a16="http://schemas.microsoft.com/office/drawing/2014/main" id="{A56AA1FB-94EF-2855-DB4F-EEDCC2E186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17" name="Rectangle: Rounded Corners 16">
            <a:hlinkClick r:id="" action="ppaction://noaction" highlightClick="1"/>
            <a:extLst>
              <a:ext uri="{FF2B5EF4-FFF2-40B4-BE49-F238E27FC236}">
                <a16:creationId xmlns:a16="http://schemas.microsoft.com/office/drawing/2014/main" id="{009EFACC-9B19-AE11-05F6-26A3ADE6778B}"/>
              </a:ext>
            </a:extLst>
          </p:cNvPr>
          <p:cNvSpPr/>
          <p:nvPr/>
        </p:nvSpPr>
        <p:spPr>
          <a:xfrm>
            <a:off x="1038219" y="2393192"/>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RIS-3451-TOM Issue 2 </a:t>
            </a:r>
            <a:r>
              <a:rPr lang="en-GB">
                <a:solidFill>
                  <a:srgbClr val="000000"/>
                </a:solidFill>
                <a:latin typeface="Calibri"/>
                <a:ea typeface="Calibri"/>
                <a:cs typeface="Calibri"/>
              </a:rPr>
              <a:t>–  (Withdrawn) </a:t>
            </a:r>
            <a:r>
              <a:rPr lang="en-GB" sz="1800" b="0" i="0" u="none" strike="noStrike">
                <a:solidFill>
                  <a:srgbClr val="000000"/>
                </a:solidFill>
                <a:effectLst/>
                <a:latin typeface="Calibri"/>
                <a:ea typeface="Calibri"/>
                <a:cs typeface="Calibri"/>
              </a:rPr>
              <a:t>Train Drivers Suitability and Medical Fitness Requirements​</a:t>
            </a:r>
            <a:endParaRPr lang="en-GB" sz="1800" b="0" i="0" u="none" strike="noStrike">
              <a:solidFill>
                <a:srgbClr val="000000"/>
              </a:solidFill>
              <a:effectLst/>
              <a:latin typeface="Calibri" panose="020F0502020204030204" pitchFamily="34" charset="0"/>
            </a:endParaRPr>
          </a:p>
        </p:txBody>
      </p:sp>
      <p:pic>
        <p:nvPicPr>
          <p:cNvPr id="18" name="Picture 17" descr="A white line drawing of a person standing next to a train&#10;&#10;Description automatically generated">
            <a:extLst>
              <a:ext uri="{FF2B5EF4-FFF2-40B4-BE49-F238E27FC236}">
                <a16:creationId xmlns:a16="http://schemas.microsoft.com/office/drawing/2014/main" id="{DBB2659A-6E22-412A-C9D4-78858BEF7B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721" y="2393192"/>
            <a:ext cx="720000" cy="720000"/>
          </a:xfrm>
          <a:prstGeom prst="rect">
            <a:avLst/>
          </a:prstGeom>
        </p:spPr>
      </p:pic>
      <p:sp>
        <p:nvSpPr>
          <p:cNvPr id="19" name="Rectangle: Rounded Corners 18">
            <a:extLst>
              <a:ext uri="{FF2B5EF4-FFF2-40B4-BE49-F238E27FC236}">
                <a16:creationId xmlns:a16="http://schemas.microsoft.com/office/drawing/2014/main" id="{5FF5CDF4-20DE-F795-750A-E3447E07CA98}"/>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Medical Fitness Requirements</a:t>
            </a:r>
          </a:p>
        </p:txBody>
      </p:sp>
      <p:sp>
        <p:nvSpPr>
          <p:cNvPr id="20" name="Rectangle: Rounded Corners 19">
            <a:hlinkClick r:id="" action="ppaction://noaction" highlightClick="1"/>
            <a:extLst>
              <a:ext uri="{FF2B5EF4-FFF2-40B4-BE49-F238E27FC236}">
                <a16:creationId xmlns:a16="http://schemas.microsoft.com/office/drawing/2014/main" id="{85F9A5BA-A46B-2A1F-E6F9-49C293A880B3}"/>
              </a:ext>
            </a:extLst>
          </p:cNvPr>
          <p:cNvSpPr/>
          <p:nvPr/>
        </p:nvSpPr>
        <p:spPr>
          <a:xfrm>
            <a:off x="1038219" y="328029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RIS-3452-TOM Issue 2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(Withdrawn) Train Movement Medical Fitness Requirements​</a:t>
            </a:r>
            <a:endParaRPr lang="en-GB" sz="1800" b="0" i="0" u="none" strike="noStrike">
              <a:solidFill>
                <a:srgbClr val="000000"/>
              </a:solidFill>
              <a:effectLst/>
              <a:latin typeface="Calibri" panose="020F0502020204030204" pitchFamily="34" charset="0"/>
            </a:endParaRPr>
          </a:p>
        </p:txBody>
      </p:sp>
      <p:pic>
        <p:nvPicPr>
          <p:cNvPr id="22" name="Picture 21" descr="A white line drawing of a person standing next to a train&#10;&#10;Description automatically generated">
            <a:extLst>
              <a:ext uri="{FF2B5EF4-FFF2-40B4-BE49-F238E27FC236}">
                <a16:creationId xmlns:a16="http://schemas.microsoft.com/office/drawing/2014/main" id="{8A2A88F3-1863-D363-9B4B-5F2D60940C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721" y="3280299"/>
            <a:ext cx="720000" cy="720000"/>
          </a:xfrm>
          <a:prstGeom prst="rect">
            <a:avLst/>
          </a:prstGeom>
        </p:spPr>
      </p:pic>
      <p:sp>
        <p:nvSpPr>
          <p:cNvPr id="23" name="Rectangle: Rounded Corners 22">
            <a:hlinkClick r:id="" action="ppaction://noaction" highlightClick="1"/>
            <a:extLst>
              <a:ext uri="{FF2B5EF4-FFF2-40B4-BE49-F238E27FC236}">
                <a16:creationId xmlns:a16="http://schemas.microsoft.com/office/drawing/2014/main" id="{B9E254F2-7FAA-FFE5-4706-AA6CFC453C59}"/>
              </a:ext>
            </a:extLst>
          </p:cNvPr>
          <p:cNvSpPr/>
          <p:nvPr/>
        </p:nvSpPr>
        <p:spPr>
          <a:xfrm>
            <a:off x="1036147" y="418301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GOGN3655 Withdrawal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Guidance on Medical Fitness for Railway Safety Critical Workers</a:t>
            </a:r>
            <a:endParaRPr lang="en-GB" sz="1800" b="0" i="0" u="none" strike="noStrike">
              <a:solidFill>
                <a:srgbClr val="000000"/>
              </a:solidFill>
              <a:effectLst/>
              <a:latin typeface="Calibri" panose="020F0502020204030204" pitchFamily="34" charset="0"/>
            </a:endParaRPr>
          </a:p>
        </p:txBody>
      </p:sp>
      <p:pic>
        <p:nvPicPr>
          <p:cNvPr id="24" name="Picture 23" descr="A white line drawing of a person standing next to a train&#10;&#10;Description automatically generated">
            <a:extLst>
              <a:ext uri="{FF2B5EF4-FFF2-40B4-BE49-F238E27FC236}">
                <a16:creationId xmlns:a16="http://schemas.microsoft.com/office/drawing/2014/main" id="{A37EF74A-7A80-725C-9EF3-F67FFAD22A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649" y="4183017"/>
            <a:ext cx="720000" cy="720000"/>
          </a:xfrm>
          <a:prstGeom prst="rect">
            <a:avLst/>
          </a:prstGeom>
        </p:spPr>
      </p:pic>
    </p:spTree>
    <p:extLst>
      <p:ext uri="{BB962C8B-B14F-4D97-AF65-F5344CB8AC3E}">
        <p14:creationId xmlns:p14="http://schemas.microsoft.com/office/powerpoint/2010/main" val="252414251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een circle with white lines on it&#10;&#10;Description automatically generated">
            <a:extLst>
              <a:ext uri="{FF2B5EF4-FFF2-40B4-BE49-F238E27FC236}">
                <a16:creationId xmlns:a16="http://schemas.microsoft.com/office/drawing/2014/main" id="{3555B8A7-D6ED-90E3-6D24-2745ECA2E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83" y="555512"/>
            <a:ext cx="720000" cy="720000"/>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24592447-56E8-9F04-BB2B-F670029CA0A7}"/>
              </a:ext>
            </a:extLst>
          </p:cNvPr>
          <p:cNvSpPr/>
          <p:nvPr/>
        </p:nvSpPr>
        <p:spPr>
          <a:xfrm>
            <a:off x="1073188" y="1451010"/>
            <a:ext cx="10065867" cy="720000"/>
          </a:xfrm>
          <a:prstGeom prst="roundRect">
            <a:avLst>
              <a:gd name="adj" fmla="val 33718"/>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1976120" indent="-1976120">
              <a:defRPr/>
            </a:pPr>
            <a:r>
              <a:rPr lang="en-GB" sz="1800">
                <a:solidFill>
                  <a:srgbClr val="000000"/>
                </a:solidFill>
                <a:effectLst/>
                <a:latin typeface="Calibri"/>
                <a:ea typeface="Calibri"/>
                <a:cs typeface="Calibri"/>
              </a:rPr>
              <a:t>GMGN2694 Issue 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Rolling Stock Subsystems and Electromagnetic Compatibility with CCS </a:t>
            </a:r>
            <a:br>
              <a:rPr lang="en-GB" sz="1800">
                <a:effectLst/>
                <a:latin typeface="Calibri"/>
                <a:ea typeface="Calibri"/>
                <a:cs typeface="Calibri"/>
              </a:rPr>
            </a:br>
            <a:r>
              <a:rPr lang="en-GB" sz="1800">
                <a:solidFill>
                  <a:srgbClr val="000000"/>
                </a:solidFill>
                <a:effectLst/>
                <a:latin typeface="Calibri"/>
                <a:ea typeface="Calibri"/>
                <a:cs typeface="Calibri"/>
              </a:rPr>
              <a:t>Subsystems</a:t>
            </a:r>
            <a:endParaRPr lang="en-GB" sz="1800" i="1">
              <a:solidFill>
                <a:schemeClr val="tx1"/>
              </a:solidFill>
              <a:effectLst/>
              <a:latin typeface="Calibri"/>
              <a:ea typeface="Calibri"/>
              <a:cs typeface="Calibri"/>
            </a:endParaRPr>
          </a:p>
        </p:txBody>
      </p:sp>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1B864B"/>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One</a:t>
            </a:r>
            <a:r>
              <a:rPr kumimoji="0" lang="en-GB" sz="1800" b="0" i="0" u="none" strike="noStrike" kern="1200" cap="none" normalizeH="0" noProof="0">
                <a:ln>
                  <a:noFill/>
                </a:ln>
                <a:solidFill>
                  <a:prstClr val="white"/>
                </a:solidFill>
                <a:effectLst/>
                <a:uLnTx/>
                <a:uFillTx/>
                <a:latin typeface="Calibri" panose="020F0502020204030204"/>
                <a:ea typeface="+mn-ea"/>
                <a:cs typeface="+mn-cs"/>
              </a:rPr>
              <a:t> Rolling Stock </a:t>
            </a:r>
            <a:r>
              <a:rPr lang="en-GB">
                <a:solidFill>
                  <a:prstClr val="white"/>
                </a:solidFill>
                <a:latin typeface="Calibri" panose="020F0502020204030204"/>
              </a:rPr>
              <a:t>standard has</a:t>
            </a:r>
            <a:r>
              <a:rPr kumimoji="0" lang="en-GB" sz="1800" b="0" i="0" u="none" strike="noStrike" kern="1200" cap="none" normalizeH="0" noProof="0">
                <a:ln>
                  <a:noFill/>
                </a:ln>
                <a:solidFill>
                  <a:prstClr val="white"/>
                </a:solidFill>
                <a:effectLst/>
                <a:uLnTx/>
                <a:uFillTx/>
                <a:latin typeface="Calibri" panose="020F0502020204030204"/>
                <a:ea typeface="+mn-ea"/>
                <a:cs typeface="+mn-cs"/>
              </a:rPr>
              <a:t> been updated in the September 2024 Standards </a:t>
            </a:r>
            <a:r>
              <a:rPr lang="en-GB">
                <a:solidFill>
                  <a:prstClr val="white"/>
                </a:solidFill>
                <a:latin typeface="Calibri" panose="020F0502020204030204"/>
              </a:rPr>
              <a:t>Catalogue.</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sp>
        <p:nvSpPr>
          <p:cNvPr id="3" name="Title 1">
            <a:extLst>
              <a:ext uri="{FF2B5EF4-FFF2-40B4-BE49-F238E27FC236}">
                <a16:creationId xmlns:a16="http://schemas.microsoft.com/office/drawing/2014/main" id="{C9DC2E80-9E9B-AFCF-393E-22360EF2FCC0}"/>
              </a:ext>
            </a:extLst>
          </p:cNvPr>
          <p:cNvSpPr txBox="1">
            <a:spLocks/>
          </p:cNvSpPr>
          <p:nvPr/>
        </p:nvSpPr>
        <p:spPr>
          <a:xfrm>
            <a:off x="2555123" y="2214632"/>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a play button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4" name="Picture 3">
            <a:hlinkClick r:id="rId6" action="ppaction://hlinksldjump"/>
            <a:extLst>
              <a:ext uri="{FF2B5EF4-FFF2-40B4-BE49-F238E27FC236}">
                <a16:creationId xmlns:a16="http://schemas.microsoft.com/office/drawing/2014/main" id="{4688E360-3B84-86AC-79B2-437F036FB94A}"/>
              </a:ext>
            </a:extLst>
          </p:cNvPr>
          <p:cNvPicPr>
            <a:picLocks noChangeAspect="1"/>
          </p:cNvPicPr>
          <p:nvPr/>
        </p:nvPicPr>
        <p:blipFill>
          <a:blip r:embed="rId7">
            <a:biLevel thresh="75000"/>
          </a:blip>
          <a:stretch>
            <a:fillRect/>
          </a:stretch>
        </p:blipFill>
        <p:spPr>
          <a:xfrm>
            <a:off x="10529832" y="1442886"/>
            <a:ext cx="755970" cy="755970"/>
          </a:xfrm>
          <a:prstGeom prst="rect">
            <a:avLst/>
          </a:prstGeom>
        </p:spPr>
      </p:pic>
      <p:pic>
        <p:nvPicPr>
          <p:cNvPr id="11" name="Picture 10">
            <a:hlinkClick r:id="" action="ppaction://hlinkshowjump?jump=endshow"/>
            <a:extLst>
              <a:ext uri="{FF2B5EF4-FFF2-40B4-BE49-F238E27FC236}">
                <a16:creationId xmlns:a16="http://schemas.microsoft.com/office/drawing/2014/main" id="{2D35347A-4C6F-77F0-5FA9-9B5594939794}"/>
              </a:ext>
            </a:extLst>
          </p:cNvPr>
          <p:cNvPicPr>
            <a:picLocks noChangeAspect="1"/>
          </p:cNvPicPr>
          <p:nvPr/>
        </p:nvPicPr>
        <p:blipFill>
          <a:blip r:embed="rId8"/>
          <a:stretch>
            <a:fillRect/>
          </a:stretch>
        </p:blipFill>
        <p:spPr>
          <a:xfrm>
            <a:off x="89371" y="6016808"/>
            <a:ext cx="720000" cy="692039"/>
          </a:xfrm>
          <a:prstGeom prst="rect">
            <a:avLst/>
          </a:prstGeom>
        </p:spPr>
      </p:pic>
    </p:spTree>
    <p:extLst>
      <p:ext uri="{BB962C8B-B14F-4D97-AF65-F5344CB8AC3E}">
        <p14:creationId xmlns:p14="http://schemas.microsoft.com/office/powerpoint/2010/main" val="15190062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September 2024. (Continued)</a:t>
            </a:r>
          </a:p>
        </p:txBody>
      </p:sp>
      <p:pic>
        <p:nvPicPr>
          <p:cNvPr id="9" name="Picture 8">
            <a:hlinkClick r:id="" action="ppaction://hlinkshowjump?jump=nextslide"/>
            <a:extLst>
              <a:ext uri="{FF2B5EF4-FFF2-40B4-BE49-F238E27FC236}">
                <a16:creationId xmlns:a16="http://schemas.microsoft.com/office/drawing/2014/main" id="{85C0D19A-ADEE-6AAF-2C57-7F5F3783BF3E}"/>
              </a:ext>
            </a:extLst>
          </p:cNvPr>
          <p:cNvPicPr>
            <a:picLocks noChangeAspect="1"/>
          </p:cNvPicPr>
          <p:nvPr/>
        </p:nvPicPr>
        <p:blipFill>
          <a:blip r:embed="rId6">
            <a:alphaModFix/>
          </a:blip>
          <a:stretch>
            <a:fillRect/>
          </a:stretch>
        </p:blipFill>
        <p:spPr>
          <a:xfrm>
            <a:off x="11230001" y="6016808"/>
            <a:ext cx="756000" cy="756000"/>
          </a:xfrm>
          <a:prstGeom prst="rect">
            <a:avLst/>
          </a:prstGeom>
        </p:spPr>
      </p:pic>
      <p:pic>
        <p:nvPicPr>
          <p:cNvPr id="11" name="Picture 10">
            <a:hlinkClick r:id="" action="ppaction://hlinkshowjump?jump=previousslide"/>
            <a:extLst>
              <a:ext uri="{FF2B5EF4-FFF2-40B4-BE49-F238E27FC236}">
                <a16:creationId xmlns:a16="http://schemas.microsoft.com/office/drawing/2014/main" id="{A52561DA-3941-18BE-4FFD-E0308B98D3F6}"/>
              </a:ext>
            </a:extLst>
          </p:cNvPr>
          <p:cNvPicPr>
            <a:picLocks noChangeAspect="1"/>
          </p:cNvPicPr>
          <p:nvPr/>
        </p:nvPicPr>
        <p:blipFill>
          <a:blip r:embed="rId6"/>
          <a:stretch>
            <a:fillRect/>
          </a:stretch>
        </p:blipFill>
        <p:spPr>
          <a:xfrm flipH="1">
            <a:off x="10372933" y="6016808"/>
            <a:ext cx="756000" cy="756000"/>
          </a:xfrm>
          <a:prstGeom prst="rect">
            <a:avLst/>
          </a:prstGeom>
        </p:spPr>
      </p:pic>
      <p:sp>
        <p:nvSpPr>
          <p:cNvPr id="15" name="Rectangle: Rounded Corners 14">
            <a:extLst>
              <a:ext uri="{FF2B5EF4-FFF2-40B4-BE49-F238E27FC236}">
                <a16:creationId xmlns:a16="http://schemas.microsoft.com/office/drawing/2014/main" id="{BB368431-B069-DA9F-A31B-6BB9BF655C5C}"/>
              </a:ext>
            </a:extLst>
          </p:cNvPr>
          <p:cNvSpPr/>
          <p:nvPr/>
        </p:nvSpPr>
        <p:spPr>
          <a:xfrm>
            <a:off x="1021439" y="104696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Introducing special working to the Rule Book  </a:t>
            </a:r>
          </a:p>
        </p:txBody>
      </p:sp>
      <p:sp>
        <p:nvSpPr>
          <p:cNvPr id="16" name="Rectangle: Rounded Corners 15">
            <a:hlinkClick r:id="" action="ppaction://noaction" highlightClick="1"/>
            <a:extLst>
              <a:ext uri="{FF2B5EF4-FFF2-40B4-BE49-F238E27FC236}">
                <a16:creationId xmlns:a16="http://schemas.microsoft.com/office/drawing/2014/main" id="{320DC77A-BB68-F768-C797-D11FB82DC02B}"/>
              </a:ext>
            </a:extLst>
          </p:cNvPr>
          <p:cNvSpPr/>
          <p:nvPr/>
        </p:nvSpPr>
        <p:spPr>
          <a:xfrm>
            <a:off x="1021439" y="4192051"/>
            <a:ext cx="10208562" cy="720000"/>
          </a:xfrm>
          <a:prstGeom prst="roundRect">
            <a:avLst>
              <a:gd name="adj" fmla="val 25789"/>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44725" indent="-2244725" fontAlgn="t"/>
            <a:r>
              <a:rPr lang="en-GB" sz="1800" b="0" i="0" u="none" strike="noStrike">
                <a:solidFill>
                  <a:srgbClr val="000000"/>
                </a:solidFill>
                <a:effectLst/>
                <a:latin typeface="Calibri"/>
                <a:ea typeface="Calibri"/>
                <a:cs typeface="Calibri"/>
              </a:rPr>
              <a:t>GERT8000-S5 </a:t>
            </a:r>
            <a:r>
              <a:rPr lang="en-GB">
                <a:solidFill>
                  <a:srgbClr val="000000"/>
                </a:solidFill>
                <a:latin typeface="Calibri"/>
                <a:ea typeface="Calibri"/>
                <a:cs typeface="Calibri"/>
              </a:rPr>
              <a:t>Issue </a:t>
            </a:r>
            <a:r>
              <a:rPr lang="en-GB" sz="1800" b="0" i="0" u="none" strike="noStrike">
                <a:solidFill>
                  <a:srgbClr val="000000"/>
                </a:solidFill>
                <a:effectLst/>
                <a:latin typeface="Calibri"/>
                <a:ea typeface="Calibri"/>
                <a:cs typeface="Calibri"/>
              </a:rPr>
              <a:t>12</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Passing a signal at danger or an end of authority (</a:t>
            </a:r>
            <a:r>
              <a:rPr lang="en-GB" sz="1800" b="0" i="0" u="none" strike="noStrike" err="1">
                <a:solidFill>
                  <a:srgbClr val="000000"/>
                </a:solidFill>
                <a:effectLst/>
                <a:latin typeface="Calibri"/>
                <a:ea typeface="Calibri"/>
                <a:cs typeface="Calibri"/>
              </a:rPr>
              <a:t>EoA</a:t>
            </a:r>
            <a:r>
              <a:rPr lang="en-GB" sz="1800" b="0" i="0" u="none" strike="noStrike">
                <a:solidFill>
                  <a:srgbClr val="000000"/>
                </a:solidFill>
                <a:effectLst/>
                <a:latin typeface="Calibri"/>
                <a:ea typeface="Calibri"/>
                <a:cs typeface="Calibri"/>
              </a:rPr>
              <a:t>) without a movement authority (MA)</a:t>
            </a:r>
            <a:r>
              <a:rPr lang="en-GB">
                <a:solidFill>
                  <a:srgbClr val="000000"/>
                </a:solidFill>
                <a:latin typeface="Calibri"/>
                <a:ea typeface="Calibri"/>
                <a:cs typeface="Calibri"/>
              </a:rPr>
              <a:t> </a:t>
            </a:r>
            <a:endParaRPr lang="en-GB" sz="1800" b="0" i="0" u="none" strike="noStrike">
              <a:solidFill>
                <a:srgbClr val="000000"/>
              </a:solidFill>
              <a:effectLst/>
              <a:latin typeface="Calibri" panose="020F0502020204030204" pitchFamily="34" charset="0"/>
            </a:endParaRPr>
          </a:p>
        </p:txBody>
      </p:sp>
      <p:pic>
        <p:nvPicPr>
          <p:cNvPr id="20" name="Picture 19" descr="A white line drawing of a person standing next to a train&#10;&#10;Description automatically generated">
            <a:extLst>
              <a:ext uri="{FF2B5EF4-FFF2-40B4-BE49-F238E27FC236}">
                <a16:creationId xmlns:a16="http://schemas.microsoft.com/office/drawing/2014/main" id="{272C00AF-E9CB-1E94-D901-4DFD6B979A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4244521"/>
            <a:ext cx="720000" cy="720000"/>
          </a:xfrm>
          <a:prstGeom prst="rect">
            <a:avLst/>
          </a:prstGeom>
        </p:spPr>
      </p:pic>
      <p:pic>
        <p:nvPicPr>
          <p:cNvPr id="21" name="Picture 20" descr="A white line drawing of a person standing next to a train&#10;&#10;Description automatically generated">
            <a:extLst>
              <a:ext uri="{FF2B5EF4-FFF2-40B4-BE49-F238E27FC236}">
                <a16:creationId xmlns:a16="http://schemas.microsoft.com/office/drawing/2014/main" id="{BF612776-EFAE-8C7D-48D5-78CE5AFF59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596761"/>
            <a:ext cx="720000" cy="720000"/>
          </a:xfrm>
          <a:prstGeom prst="rect">
            <a:avLst/>
          </a:prstGeom>
        </p:spPr>
      </p:pic>
      <p:pic>
        <p:nvPicPr>
          <p:cNvPr id="22" name="Picture 21" descr="A white line drawing of a person standing next to a train&#10;&#10;Description automatically generated">
            <a:extLst>
              <a:ext uri="{FF2B5EF4-FFF2-40B4-BE49-F238E27FC236}">
                <a16:creationId xmlns:a16="http://schemas.microsoft.com/office/drawing/2014/main" id="{88C256D1-FCE7-0AF7-AB5F-3250911537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479348"/>
            <a:ext cx="720000" cy="720000"/>
          </a:xfrm>
          <a:prstGeom prst="rect">
            <a:avLst/>
          </a:prstGeom>
        </p:spPr>
      </p:pic>
      <p:pic>
        <p:nvPicPr>
          <p:cNvPr id="23" name="Picture 22" descr="A white line drawing of a person standing next to a train&#10;&#10;Description automatically generated">
            <a:extLst>
              <a:ext uri="{FF2B5EF4-FFF2-40B4-BE49-F238E27FC236}">
                <a16:creationId xmlns:a16="http://schemas.microsoft.com/office/drawing/2014/main" id="{7C76CFD3-605F-EAD1-1D21-8CBD8E5C6E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361935"/>
            <a:ext cx="720000" cy="72000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96878CB2-C02B-EB91-C4CB-87151494380D}"/>
              </a:ext>
            </a:extLst>
          </p:cNvPr>
          <p:cNvSpPr/>
          <p:nvPr/>
        </p:nvSpPr>
        <p:spPr>
          <a:xfrm>
            <a:off x="1021439" y="2453112"/>
            <a:ext cx="10208562" cy="720000"/>
          </a:xfrm>
          <a:prstGeom prst="roundRect">
            <a:avLst>
              <a:gd name="adj" fmla="val 25789"/>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GERT8000-M1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8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Dealing with a train accident or train evacuation</a:t>
            </a:r>
          </a:p>
        </p:txBody>
      </p:sp>
      <p:sp>
        <p:nvSpPr>
          <p:cNvPr id="25" name="Rectangle: Rounded Corners 24">
            <a:hlinkClick r:id="" action="ppaction://noaction" highlightClick="1"/>
            <a:extLst>
              <a:ext uri="{FF2B5EF4-FFF2-40B4-BE49-F238E27FC236}">
                <a16:creationId xmlns:a16="http://schemas.microsoft.com/office/drawing/2014/main" id="{55B37D15-A39E-CC21-51DB-668D06C42C5E}"/>
              </a:ext>
            </a:extLst>
          </p:cNvPr>
          <p:cNvSpPr/>
          <p:nvPr/>
        </p:nvSpPr>
        <p:spPr>
          <a:xfrm>
            <a:off x="1021439" y="1583643"/>
            <a:ext cx="10208562" cy="720000"/>
          </a:xfrm>
          <a:prstGeom prst="roundRect">
            <a:avLst>
              <a:gd name="adj" fmla="val 25789"/>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GERT8000-HB5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3</a:t>
            </a:r>
            <a:r>
              <a:rPr lang="en-GB">
                <a:solidFill>
                  <a:srgbClr val="000000"/>
                </a:solidFill>
                <a:latin typeface="Calibri"/>
                <a:ea typeface="Calibri"/>
                <a:cs typeface="Calibri"/>
              </a:rPr>
              <a:t> – </a:t>
            </a:r>
            <a:r>
              <a:rPr lang="en-GB" sz="1800" b="0" i="0" u="none" strike="noStrike" err="1">
                <a:solidFill>
                  <a:srgbClr val="000000"/>
                </a:solidFill>
                <a:effectLst/>
                <a:latin typeface="Calibri"/>
                <a:ea typeface="Calibri"/>
                <a:cs typeface="Calibri"/>
              </a:rPr>
              <a:t>Handsignalling</a:t>
            </a:r>
            <a:r>
              <a:rPr lang="en-GB" sz="1800" b="0" i="0" u="none" strike="noStrike">
                <a:solidFill>
                  <a:srgbClr val="000000"/>
                </a:solidFill>
                <a:effectLst/>
                <a:latin typeface="Calibri"/>
                <a:ea typeface="Calibri"/>
                <a:cs typeface="Calibri"/>
              </a:rPr>
              <a:t> duties</a:t>
            </a:r>
          </a:p>
        </p:txBody>
      </p:sp>
      <p:sp>
        <p:nvSpPr>
          <p:cNvPr id="26" name="Rectangle: Rounded Corners 25">
            <a:hlinkClick r:id="" action="ppaction://noaction" highlightClick="1"/>
            <a:extLst>
              <a:ext uri="{FF2B5EF4-FFF2-40B4-BE49-F238E27FC236}">
                <a16:creationId xmlns:a16="http://schemas.microsoft.com/office/drawing/2014/main" id="{14CC8032-78EF-0DEF-2D28-1C1E91ADE9AC}"/>
              </a:ext>
            </a:extLst>
          </p:cNvPr>
          <p:cNvSpPr/>
          <p:nvPr/>
        </p:nvSpPr>
        <p:spPr>
          <a:xfrm>
            <a:off x="1021439" y="3322581"/>
            <a:ext cx="10208562" cy="720000"/>
          </a:xfrm>
          <a:prstGeom prst="roundRect">
            <a:avLst>
              <a:gd name="adj" fmla="val 25789"/>
            </a:avLst>
          </a:prstGeom>
          <a:solidFill>
            <a:schemeClr val="bg1"/>
          </a:solidFill>
          <a:ln w="38100">
            <a:solidFill>
              <a:srgbClr val="20204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GERT8000-M2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8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Train stopped by train failure</a:t>
            </a:r>
          </a:p>
        </p:txBody>
      </p:sp>
    </p:spTree>
    <p:extLst>
      <p:ext uri="{BB962C8B-B14F-4D97-AF65-F5344CB8AC3E}">
        <p14:creationId xmlns:p14="http://schemas.microsoft.com/office/powerpoint/2010/main" val="105028320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September 2024. (Continued)</a:t>
            </a:r>
          </a:p>
        </p:txBody>
      </p:sp>
      <p:pic>
        <p:nvPicPr>
          <p:cNvPr id="11" name="Picture 10" descr="A white line drawing of a person standing next to a train&#10;&#10;Description automatically generated">
            <a:extLst>
              <a:ext uri="{FF2B5EF4-FFF2-40B4-BE49-F238E27FC236}">
                <a16:creationId xmlns:a16="http://schemas.microsoft.com/office/drawing/2014/main" id="{865C3B79-B6B9-1376-DC71-068A43FFDE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77" y="1537230"/>
            <a:ext cx="720000" cy="720000"/>
          </a:xfrm>
          <a:prstGeom prst="rect">
            <a:avLst/>
          </a:prstGeom>
        </p:spPr>
      </p:pic>
      <p:pic>
        <p:nvPicPr>
          <p:cNvPr id="12" name="Picture 11" descr="A white line drawing of a person standing next to a train&#10;&#10;Description automatically generated">
            <a:extLst>
              <a:ext uri="{FF2B5EF4-FFF2-40B4-BE49-F238E27FC236}">
                <a16:creationId xmlns:a16="http://schemas.microsoft.com/office/drawing/2014/main" id="{118106A7-D198-5DBE-F2D5-8E059DBC2D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77" y="2417579"/>
            <a:ext cx="720000" cy="720000"/>
          </a:xfrm>
          <a:prstGeom prst="rect">
            <a:avLst/>
          </a:prstGeom>
        </p:spPr>
      </p:pic>
      <p:pic>
        <p:nvPicPr>
          <p:cNvPr id="14" name="Picture 13" descr="A white line drawing of a person standing next to a train&#10;&#10;Description automatically generated">
            <a:extLst>
              <a:ext uri="{FF2B5EF4-FFF2-40B4-BE49-F238E27FC236}">
                <a16:creationId xmlns:a16="http://schemas.microsoft.com/office/drawing/2014/main" id="{D662771D-803A-0EFD-B8B6-F04683AAA7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77" y="3297928"/>
            <a:ext cx="720000" cy="720000"/>
          </a:xfrm>
          <a:prstGeom prst="rect">
            <a:avLst/>
          </a:prstGeom>
        </p:spPr>
      </p:pic>
      <p:pic>
        <p:nvPicPr>
          <p:cNvPr id="15" name="Picture 14" descr="A white line drawing of a person standing next to a train&#10;&#10;Description automatically generated">
            <a:extLst>
              <a:ext uri="{FF2B5EF4-FFF2-40B4-BE49-F238E27FC236}">
                <a16:creationId xmlns:a16="http://schemas.microsoft.com/office/drawing/2014/main" id="{5D9C667E-5360-C0FF-A315-5274F231AC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77" y="4178278"/>
            <a:ext cx="720000" cy="720000"/>
          </a:xfrm>
          <a:prstGeom prst="rect">
            <a:avLst/>
          </a:prstGeom>
        </p:spPr>
      </p:pic>
      <p:sp>
        <p:nvSpPr>
          <p:cNvPr id="16" name="Rectangle: Rounded Corners 15">
            <a:hlinkClick r:id="" action="ppaction://noaction" highlightClick="1"/>
            <a:extLst>
              <a:ext uri="{FF2B5EF4-FFF2-40B4-BE49-F238E27FC236}">
                <a16:creationId xmlns:a16="http://schemas.microsoft.com/office/drawing/2014/main" id="{578D1BF9-CEA8-62D8-FD5C-5B8C9491B31F}"/>
              </a:ext>
            </a:extLst>
          </p:cNvPr>
          <p:cNvSpPr/>
          <p:nvPr/>
        </p:nvSpPr>
        <p:spPr>
          <a:xfrm>
            <a:off x="1021439" y="329792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RS521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7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Signals, </a:t>
            </a:r>
            <a:r>
              <a:rPr lang="en-GB" err="1">
                <a:solidFill>
                  <a:srgbClr val="000000"/>
                </a:solidFill>
                <a:latin typeface="Calibri"/>
                <a:ea typeface="Calibri"/>
                <a:cs typeface="Calibri"/>
              </a:rPr>
              <a:t>Handsignals</a:t>
            </a:r>
            <a:r>
              <a:rPr lang="en-GB" sz="1800" b="0" i="0" u="none" strike="noStrike">
                <a:solidFill>
                  <a:srgbClr val="000000"/>
                </a:solidFill>
                <a:effectLst/>
                <a:latin typeface="Calibri"/>
                <a:ea typeface="Calibri"/>
                <a:cs typeface="Calibri"/>
              </a:rPr>
              <a:t>, </a:t>
            </a:r>
            <a:r>
              <a:rPr lang="en-GB">
                <a:solidFill>
                  <a:srgbClr val="000000"/>
                </a:solidFill>
                <a:latin typeface="Calibri"/>
                <a:ea typeface="Calibri"/>
                <a:cs typeface="Calibri"/>
              </a:rPr>
              <a:t>Indicators</a:t>
            </a:r>
            <a:r>
              <a:rPr lang="en-GB" sz="1800" b="0" i="0" u="none" strike="noStrike">
                <a:solidFill>
                  <a:srgbClr val="000000"/>
                </a:solidFill>
                <a:effectLst/>
                <a:latin typeface="Calibri"/>
                <a:ea typeface="Calibri"/>
                <a:cs typeface="Calibri"/>
              </a:rPr>
              <a:t> and </a:t>
            </a:r>
            <a:r>
              <a:rPr lang="en-GB">
                <a:solidFill>
                  <a:srgbClr val="000000"/>
                </a:solidFill>
                <a:latin typeface="Calibri"/>
                <a:ea typeface="Calibri"/>
                <a:cs typeface="Calibri"/>
              </a:rPr>
              <a:t>Signs</a:t>
            </a:r>
            <a:r>
              <a:rPr lang="en-GB" sz="1800" b="0" i="0" u="none" strike="noStrike">
                <a:solidFill>
                  <a:srgbClr val="000000"/>
                </a:solidFill>
                <a:effectLst/>
                <a:latin typeface="Calibri"/>
                <a:ea typeface="Calibri"/>
                <a:cs typeface="Calibri"/>
              </a:rPr>
              <a:t> Handbook</a:t>
            </a:r>
          </a:p>
        </p:txBody>
      </p:sp>
      <p:sp>
        <p:nvSpPr>
          <p:cNvPr id="20" name="Rectangle: Rounded Corners 19">
            <a:hlinkClick r:id="" action="ppaction://noaction" highlightClick="1"/>
            <a:extLst>
              <a:ext uri="{FF2B5EF4-FFF2-40B4-BE49-F238E27FC236}">
                <a16:creationId xmlns:a16="http://schemas.microsoft.com/office/drawing/2014/main" id="{D252B4CE-DD35-DDF2-964E-AF5EA65EDC1B}"/>
              </a:ext>
            </a:extLst>
          </p:cNvPr>
          <p:cNvSpPr/>
          <p:nvPr/>
        </p:nvSpPr>
        <p:spPr>
          <a:xfrm>
            <a:off x="1021439" y="241757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GERT8000-TW1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21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Preparation and movement of trains</a:t>
            </a:r>
          </a:p>
        </p:txBody>
      </p:sp>
      <p:sp>
        <p:nvSpPr>
          <p:cNvPr id="21" name="Rectangle: Rounded Corners 20">
            <a:hlinkClick r:id="" action="ppaction://noaction" highlightClick="1"/>
            <a:extLst>
              <a:ext uri="{FF2B5EF4-FFF2-40B4-BE49-F238E27FC236}">
                <a16:creationId xmlns:a16="http://schemas.microsoft.com/office/drawing/2014/main" id="{10F0DFD3-EF59-9DE3-32C9-307C16858ABC}"/>
              </a:ext>
            </a:extLst>
          </p:cNvPr>
          <p:cNvSpPr/>
          <p:nvPr/>
        </p:nvSpPr>
        <p:spPr>
          <a:xfrm>
            <a:off x="1021439" y="153723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GERT8000-TS2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7</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Track circuit block regulations</a:t>
            </a:r>
          </a:p>
        </p:txBody>
      </p:sp>
      <p:sp>
        <p:nvSpPr>
          <p:cNvPr id="22" name="Rectangle: Rounded Corners 21">
            <a:hlinkClick r:id="" action="ppaction://noaction" highlightClick="1"/>
            <a:extLst>
              <a:ext uri="{FF2B5EF4-FFF2-40B4-BE49-F238E27FC236}">
                <a16:creationId xmlns:a16="http://schemas.microsoft.com/office/drawing/2014/main" id="{9B9D948F-1165-87EE-EFEF-3676486132AB}"/>
              </a:ext>
            </a:extLst>
          </p:cNvPr>
          <p:cNvSpPr/>
          <p:nvPr/>
        </p:nvSpPr>
        <p:spPr>
          <a:xfrm>
            <a:off x="1021439" y="417827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RS522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4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AWS and TPWS Handbook</a:t>
            </a:r>
          </a:p>
        </p:txBody>
      </p:sp>
      <p:sp>
        <p:nvSpPr>
          <p:cNvPr id="4" name="Rectangle: Rounded Corners 3">
            <a:extLst>
              <a:ext uri="{FF2B5EF4-FFF2-40B4-BE49-F238E27FC236}">
                <a16:creationId xmlns:a16="http://schemas.microsoft.com/office/drawing/2014/main" id="{05DE75B9-2A49-DBE9-85E4-F8108E24588D}"/>
              </a:ext>
            </a:extLst>
          </p:cNvPr>
          <p:cNvSpPr/>
          <p:nvPr/>
        </p:nvSpPr>
        <p:spPr>
          <a:xfrm>
            <a:off x="1021439" y="104696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Introducing special working to the Rule Book (continued)  </a:t>
            </a:r>
          </a:p>
        </p:txBody>
      </p:sp>
      <p:pic>
        <p:nvPicPr>
          <p:cNvPr id="2" name="Picture 1">
            <a:hlinkClick r:id="" action="ppaction://hlinkshowjump?jump=nextslide"/>
            <a:extLst>
              <a:ext uri="{FF2B5EF4-FFF2-40B4-BE49-F238E27FC236}">
                <a16:creationId xmlns:a16="http://schemas.microsoft.com/office/drawing/2014/main" id="{41B60EC8-7FDB-4560-0AC1-27558080EB1B}"/>
              </a:ext>
            </a:extLst>
          </p:cNvPr>
          <p:cNvPicPr>
            <a:picLocks noChangeAspect="1"/>
          </p:cNvPicPr>
          <p:nvPr/>
        </p:nvPicPr>
        <p:blipFill>
          <a:blip r:embed="rId7">
            <a:alphaModFix/>
          </a:blip>
          <a:stretch>
            <a:fillRect/>
          </a:stretch>
        </p:blipFill>
        <p:spPr>
          <a:xfrm>
            <a:off x="11230001" y="6016808"/>
            <a:ext cx="756000" cy="756000"/>
          </a:xfrm>
          <a:prstGeom prst="rect">
            <a:avLst/>
          </a:prstGeom>
        </p:spPr>
      </p:pic>
      <p:pic>
        <p:nvPicPr>
          <p:cNvPr id="3" name="Picture 2">
            <a:hlinkClick r:id="" action="ppaction://hlinkshowjump?jump=previousslide"/>
            <a:extLst>
              <a:ext uri="{FF2B5EF4-FFF2-40B4-BE49-F238E27FC236}">
                <a16:creationId xmlns:a16="http://schemas.microsoft.com/office/drawing/2014/main" id="{1AB41B79-EBC5-BFA2-7CA5-7FD20ADA97C0}"/>
              </a:ext>
            </a:extLst>
          </p:cNvPr>
          <p:cNvPicPr>
            <a:picLocks noChangeAspect="1"/>
          </p:cNvPicPr>
          <p:nvPr/>
        </p:nvPicPr>
        <p:blipFill>
          <a:blip r:embed="rId7"/>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67584442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September 2024. (continued)</a:t>
            </a:r>
          </a:p>
        </p:txBody>
      </p:sp>
      <p:pic>
        <p:nvPicPr>
          <p:cNvPr id="5" name="Picture 4" descr="A green circle with white lines on it&#10;&#10;Description automatically generated">
            <a:extLst>
              <a:ext uri="{FF2B5EF4-FFF2-40B4-BE49-F238E27FC236}">
                <a16:creationId xmlns:a16="http://schemas.microsoft.com/office/drawing/2014/main" id="{0AD8D251-165B-27B7-DB1E-8237D3426B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29" y="1154758"/>
            <a:ext cx="720000" cy="720000"/>
          </a:xfrm>
          <a:prstGeom prst="rect">
            <a:avLst/>
          </a:prstGeom>
        </p:spPr>
      </p:pic>
      <p:sp>
        <p:nvSpPr>
          <p:cNvPr id="6" name="Rectangle: Rounded Corners 5">
            <a:hlinkClick r:id="" action="ppaction://noaction" highlightClick="1"/>
            <a:extLst>
              <a:ext uri="{FF2B5EF4-FFF2-40B4-BE49-F238E27FC236}">
                <a16:creationId xmlns:a16="http://schemas.microsoft.com/office/drawing/2014/main" id="{5C5B9C74-23EC-220A-2460-776DC9A6F026}"/>
              </a:ext>
            </a:extLst>
          </p:cNvPr>
          <p:cNvSpPr/>
          <p:nvPr/>
        </p:nvSpPr>
        <p:spPr>
          <a:xfrm>
            <a:off x="1040294" y="1163644"/>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57400" indent="-2057400">
              <a:tabLst>
                <a:tab pos="2601913" algn="l"/>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RIS-2700-RST Issue 3 </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Rail Industry Standard for Verification of Conformity of Engineering Change to Rail Vehicles</a:t>
            </a:r>
          </a:p>
        </p:txBody>
      </p:sp>
      <p:pic>
        <p:nvPicPr>
          <p:cNvPr id="27" name="Picture 26" descr="A green circle with white lines on it&#10;&#10;Description automatically generated">
            <a:extLst>
              <a:ext uri="{FF2B5EF4-FFF2-40B4-BE49-F238E27FC236}">
                <a16:creationId xmlns:a16="http://schemas.microsoft.com/office/drawing/2014/main" id="{CFEDE493-7077-B30D-5369-E50D7C1E9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576" y="2101806"/>
            <a:ext cx="720000" cy="720000"/>
          </a:xfrm>
          <a:prstGeom prst="rect">
            <a:avLst/>
          </a:prstGeom>
        </p:spPr>
      </p:pic>
      <p:sp>
        <p:nvSpPr>
          <p:cNvPr id="28" name="Rectangle: Rounded Corners 27">
            <a:hlinkClick r:id="" action="ppaction://noaction" highlightClick="1"/>
            <a:extLst>
              <a:ext uri="{FF2B5EF4-FFF2-40B4-BE49-F238E27FC236}">
                <a16:creationId xmlns:a16="http://schemas.microsoft.com/office/drawing/2014/main" id="{55D9DE73-BD09-225B-6481-BD1E59E67092}"/>
              </a:ext>
            </a:extLst>
          </p:cNvPr>
          <p:cNvSpPr/>
          <p:nvPr/>
        </p:nvSpPr>
        <p:spPr>
          <a:xfrm>
            <a:off x="1040294" y="2084283"/>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58670" indent="-2058670">
              <a:tabLst>
                <a:tab pos="2601913" algn="l"/>
              </a:tabLst>
              <a:defRPr/>
            </a:pPr>
            <a:r>
              <a:rPr lang="en-GB" sz="1800" b="0" i="0" u="none" strike="noStrike">
                <a:solidFill>
                  <a:srgbClr val="000000"/>
                </a:solidFill>
                <a:effectLst/>
                <a:latin typeface="Calibri"/>
                <a:ea typeface="Calibri"/>
                <a:cs typeface="Calibri"/>
              </a:rPr>
              <a:t>RIS-2702-RST Issue 3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In-service Examination and Reference Limits for Freight Wagons​​</a:t>
            </a:r>
            <a:endParaRPr lang="en-GB" sz="1800" b="0" i="0" u="none" strike="noStrike" kern="1200" cap="none" spc="0" normalizeH="0" baseline="0" noProof="0">
              <a:ln>
                <a:noFill/>
              </a:ln>
              <a:solidFill>
                <a:prstClr val="black"/>
              </a:solidFill>
              <a:effectLst/>
              <a:uLnTx/>
              <a:uFillTx/>
              <a:latin typeface="Calibri"/>
              <a:ea typeface="Calibri"/>
              <a:cs typeface="Calibri"/>
            </a:endParaRPr>
          </a:p>
        </p:txBody>
      </p:sp>
      <p:pic>
        <p:nvPicPr>
          <p:cNvPr id="31" name="Picture 30" descr="A green circle with white lines on it&#10;&#10;Description automatically generated">
            <a:extLst>
              <a:ext uri="{FF2B5EF4-FFF2-40B4-BE49-F238E27FC236}">
                <a16:creationId xmlns:a16="http://schemas.microsoft.com/office/drawing/2014/main" id="{524C7795-CDB7-FCAA-7A22-EA295EF636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29" y="3014877"/>
            <a:ext cx="720000" cy="720000"/>
          </a:xfrm>
          <a:prstGeom prst="rect">
            <a:avLst/>
          </a:prstGeom>
        </p:spPr>
      </p:pic>
      <p:sp>
        <p:nvSpPr>
          <p:cNvPr id="32" name="Rectangle: Rounded Corners 31">
            <a:hlinkClick r:id="" action="ppaction://noaction" highlightClick="1"/>
            <a:extLst>
              <a:ext uri="{FF2B5EF4-FFF2-40B4-BE49-F238E27FC236}">
                <a16:creationId xmlns:a16="http://schemas.microsoft.com/office/drawing/2014/main" id="{44E20F41-69D8-A190-307E-6E58F834B50B}"/>
              </a:ext>
            </a:extLst>
          </p:cNvPr>
          <p:cNvSpPr/>
          <p:nvPr/>
        </p:nvSpPr>
        <p:spPr>
          <a:xfrm>
            <a:off x="1053527" y="3004922"/>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lang="en-GB" sz="1800" b="0" i="0" u="none" strike="noStrike">
                <a:solidFill>
                  <a:srgbClr val="000000"/>
                </a:solidFill>
                <a:effectLst/>
                <a:latin typeface="Calibri"/>
                <a:ea typeface="Calibri"/>
                <a:cs typeface="Calibri"/>
              </a:rPr>
              <a:t>GERT8073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5</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Application of Standard Vehicle Gauges</a:t>
            </a:r>
            <a:endParaRPr lang="en-GB" sz="1800" b="0" i="0" u="none" strike="noStrike" kern="1200" cap="none" spc="0" normalizeH="0" baseline="0" noProof="0">
              <a:ln>
                <a:noFill/>
              </a:ln>
              <a:solidFill>
                <a:prstClr val="black"/>
              </a:solidFill>
              <a:effectLst/>
              <a:uLnTx/>
              <a:uFillTx/>
              <a:latin typeface="Calibri"/>
              <a:ea typeface="Calibri"/>
              <a:cs typeface="Calibri"/>
            </a:endParaRPr>
          </a:p>
        </p:txBody>
      </p:sp>
      <p:pic>
        <p:nvPicPr>
          <p:cNvPr id="33" name="Picture 32" descr="A green circle with white lines on it&#10;&#10;Description automatically generated">
            <a:extLst>
              <a:ext uri="{FF2B5EF4-FFF2-40B4-BE49-F238E27FC236}">
                <a16:creationId xmlns:a16="http://schemas.microsoft.com/office/drawing/2014/main" id="{C67E4E5B-ACFE-16AF-BC3A-BCC218E435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029" y="3968096"/>
            <a:ext cx="720000" cy="720000"/>
          </a:xfrm>
          <a:prstGeom prst="rect">
            <a:avLst/>
          </a:prstGeom>
        </p:spPr>
      </p:pic>
      <p:sp>
        <p:nvSpPr>
          <p:cNvPr id="34" name="Rectangle: Rounded Corners 33">
            <a:hlinkClick r:id="" action="ppaction://noaction" highlightClick="1"/>
            <a:extLst>
              <a:ext uri="{FF2B5EF4-FFF2-40B4-BE49-F238E27FC236}">
                <a16:creationId xmlns:a16="http://schemas.microsoft.com/office/drawing/2014/main" id="{E9060F7C-E7E4-3619-2ADC-EB4732584954}"/>
              </a:ext>
            </a:extLst>
          </p:cNvPr>
          <p:cNvSpPr/>
          <p:nvPr/>
        </p:nvSpPr>
        <p:spPr>
          <a:xfrm>
            <a:off x="1053527" y="3961925"/>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lang="en-GB" sz="1800" b="0" i="0" u="none" strike="noStrike">
                <a:solidFill>
                  <a:srgbClr val="000000"/>
                </a:solidFill>
                <a:effectLst/>
                <a:latin typeface="Calibri"/>
                <a:ea typeface="Calibri"/>
                <a:cs typeface="Calibri"/>
              </a:rPr>
              <a:t>GMRT2173 </a:t>
            </a:r>
            <a:r>
              <a:rPr lang="en-GB">
                <a:solidFill>
                  <a:srgbClr val="000000"/>
                </a:solidFill>
                <a:latin typeface="Calibri"/>
                <a:ea typeface="Calibri"/>
                <a:cs typeface="Calibri"/>
              </a:rPr>
              <a:t>Issue</a:t>
            </a:r>
            <a:r>
              <a:rPr lang="en-GB" sz="1800" b="0" i="0" u="none" strike="noStrike">
                <a:solidFill>
                  <a:srgbClr val="000000"/>
                </a:solidFill>
                <a:effectLst/>
                <a:latin typeface="Calibri"/>
                <a:ea typeface="Calibri"/>
                <a:cs typeface="Calibri"/>
              </a:rPr>
              <a:t> 5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Size of Vehicles and Position of Equipment</a:t>
            </a:r>
            <a:endParaRPr lang="en-GB" sz="1800" b="0" i="0" u="none" strike="noStrike" kern="1200" cap="none" spc="0" normalizeH="0" baseline="0" noProof="0">
              <a:ln>
                <a:noFill/>
              </a:ln>
              <a:solidFill>
                <a:prstClr val="black"/>
              </a:solidFill>
              <a:effectLst/>
              <a:uLnTx/>
              <a:uFillTx/>
              <a:latin typeface="Calibri"/>
              <a:ea typeface="Calibri"/>
              <a:cs typeface="Calibri"/>
            </a:endParaRPr>
          </a:p>
        </p:txBody>
      </p:sp>
      <p:pic>
        <p:nvPicPr>
          <p:cNvPr id="8" name="Picture 7">
            <a:hlinkClick r:id="" action="ppaction://hlinkshowjump?jump=nextslide"/>
            <a:extLst>
              <a:ext uri="{FF2B5EF4-FFF2-40B4-BE49-F238E27FC236}">
                <a16:creationId xmlns:a16="http://schemas.microsoft.com/office/drawing/2014/main" id="{D72FC568-DE6E-8417-E2F7-D646A4C5C56C}"/>
              </a:ext>
            </a:extLst>
          </p:cNvPr>
          <p:cNvPicPr>
            <a:picLocks noChangeAspect="1"/>
          </p:cNvPicPr>
          <p:nvPr/>
        </p:nvPicPr>
        <p:blipFill>
          <a:blip r:embed="rId7">
            <a:alphaModFix/>
          </a:blip>
          <a:stretch>
            <a:fillRect/>
          </a:stretch>
        </p:blipFill>
        <p:spPr>
          <a:xfrm>
            <a:off x="11230001" y="6016808"/>
            <a:ext cx="756000" cy="756000"/>
          </a:xfrm>
          <a:prstGeom prst="rect">
            <a:avLst/>
          </a:prstGeom>
        </p:spPr>
      </p:pic>
      <p:pic>
        <p:nvPicPr>
          <p:cNvPr id="17" name="Picture 16">
            <a:hlinkClick r:id="" action="ppaction://hlinkshowjump?jump=previousslide"/>
            <a:extLst>
              <a:ext uri="{FF2B5EF4-FFF2-40B4-BE49-F238E27FC236}">
                <a16:creationId xmlns:a16="http://schemas.microsoft.com/office/drawing/2014/main" id="{F14640BA-76D4-0FCB-3A8D-81368FF89E15}"/>
              </a:ext>
            </a:extLst>
          </p:cNvPr>
          <p:cNvPicPr>
            <a:picLocks noChangeAspect="1"/>
          </p:cNvPicPr>
          <p:nvPr/>
        </p:nvPicPr>
        <p:blipFill>
          <a:blip r:embed="rId7"/>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273817753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January 2025.</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35" name="Picture 34" descr="A green circle with white lines on it&#10;&#10;Description automatically generated">
            <a:extLst>
              <a:ext uri="{FF2B5EF4-FFF2-40B4-BE49-F238E27FC236}">
                <a16:creationId xmlns:a16="http://schemas.microsoft.com/office/drawing/2014/main" id="{CB0083F9-F781-3AB2-2348-51019B5408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1079104"/>
            <a:ext cx="720000" cy="720000"/>
          </a:xfrm>
          <a:prstGeom prst="rect">
            <a:avLst/>
          </a:prstGeom>
        </p:spPr>
      </p:pic>
      <p:sp>
        <p:nvSpPr>
          <p:cNvPr id="36" name="Rectangle: Rounded Corners 35">
            <a:hlinkClick r:id="" action="ppaction://noaction" highlightClick="1"/>
            <a:extLst>
              <a:ext uri="{FF2B5EF4-FFF2-40B4-BE49-F238E27FC236}">
                <a16:creationId xmlns:a16="http://schemas.microsoft.com/office/drawing/2014/main" id="{C7B19774-9CC8-64E9-9702-1004A13D5F44}"/>
              </a:ext>
            </a:extLst>
          </p:cNvPr>
          <p:cNvSpPr/>
          <p:nvPr/>
        </p:nvSpPr>
        <p:spPr>
          <a:xfrm>
            <a:off x="1040291" y="1079104"/>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GMGN2697</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Issue 1</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Guidance on Entity in Charge of Maintenance (ECM) Regulations</a:t>
            </a:r>
            <a:r>
              <a:rPr lang="en-GB">
                <a:solidFill>
                  <a:srgbClr val="000000"/>
                </a:solidFill>
                <a:latin typeface="Calibri"/>
                <a:ea typeface="Calibri"/>
                <a:cs typeface="Calibri"/>
              </a:rPr>
              <a:t> </a:t>
            </a:r>
            <a:endParaRPr lang="en-US"/>
          </a:p>
        </p:txBody>
      </p:sp>
      <p:pic>
        <p:nvPicPr>
          <p:cNvPr id="29" name="Picture 28" descr="A green circle with white lines and dots on it&#10;&#10;Description automatically generated">
            <a:extLst>
              <a:ext uri="{FF2B5EF4-FFF2-40B4-BE49-F238E27FC236}">
                <a16:creationId xmlns:a16="http://schemas.microsoft.com/office/drawing/2014/main" id="{6EEEF51D-B599-23EF-CA11-BD49AE193E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029" y="2760484"/>
            <a:ext cx="720000" cy="720000"/>
          </a:xfrm>
          <a:prstGeom prst="rect">
            <a:avLst/>
          </a:prstGeom>
        </p:spPr>
      </p:pic>
      <p:sp>
        <p:nvSpPr>
          <p:cNvPr id="30" name="Rectangle: Rounded Corners 29">
            <a:hlinkClick r:id="" action="ppaction://noaction" highlightClick="1"/>
            <a:extLst>
              <a:ext uri="{FF2B5EF4-FFF2-40B4-BE49-F238E27FC236}">
                <a16:creationId xmlns:a16="http://schemas.microsoft.com/office/drawing/2014/main" id="{BE260714-D9FE-F56C-6EA5-E49983ECDA7B}"/>
              </a:ext>
            </a:extLst>
          </p:cNvPr>
          <p:cNvSpPr/>
          <p:nvPr/>
        </p:nvSpPr>
        <p:spPr>
          <a:xfrm>
            <a:off x="1021439" y="2760484"/>
            <a:ext cx="10227414" cy="720000"/>
          </a:xfrm>
          <a:prstGeom prst="roundRect">
            <a:avLst>
              <a:gd name="adj" fmla="val 25789"/>
            </a:avLst>
          </a:prstGeom>
          <a:solidFill>
            <a:schemeClr val="bg1"/>
          </a:solidFill>
          <a:ln w="38100">
            <a:solidFill>
              <a:srgbClr val="3DB75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87220" indent="-1887220">
              <a:tabLst>
                <a:tab pos="2601913" algn="l"/>
              </a:tabLst>
              <a:defRPr/>
            </a:pP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RIS-6701-DST</a:t>
            </a:r>
            <a:r>
              <a:rPr lang="fr-FR">
                <a:solidFill>
                  <a:prstClr val="black"/>
                </a:solidFill>
                <a:latin typeface="Calibri" panose="020F0502020204030204"/>
              </a:rPr>
              <a:t> </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Issue 1</a:t>
            </a:r>
            <a:r>
              <a:rPr lang="fr-FR">
                <a:solidFill>
                  <a:prstClr val="black"/>
                </a:solidFill>
                <a:latin typeface="Calibri" panose="020F0502020204030204"/>
              </a:rPr>
              <a:t> </a:t>
            </a:r>
            <a:r>
              <a:rPr lang="en-GB">
                <a:solidFill>
                  <a:prstClr val="black"/>
                </a:solidFill>
                <a:latin typeface="Calibri" panose="020F0502020204030204"/>
              </a:rPr>
              <a:t>–</a:t>
            </a:r>
            <a:r>
              <a:rPr lang="fr-FR">
                <a:solidFill>
                  <a:prstClr val="black"/>
                </a:solidFill>
                <a:latin typeface="Calibri" panose="020F0502020204030204"/>
              </a:rPr>
              <a:t> </a:t>
            </a:r>
            <a:r>
              <a:rPr kumimoji="0" lang="fr-FR" sz="1800" b="0" i="0" u="none" strike="noStrike" kern="1200" cap="none" spc="0" normalizeH="0" baseline="0" noProof="0">
                <a:ln>
                  <a:noFill/>
                </a:ln>
                <a:solidFill>
                  <a:prstClr val="black"/>
                </a:solidFill>
                <a:effectLst/>
                <a:uLnTx/>
                <a:uFillTx/>
                <a:latin typeface="Calibri" panose="020F0502020204030204"/>
                <a:ea typeface="+mn-ea"/>
                <a:cs typeface="+mn-cs"/>
              </a:rPr>
              <a:t>Unique Train Service </a:t>
            </a:r>
            <a:r>
              <a:rPr lang="en-GB">
                <a:solidFill>
                  <a:prstClr val="black"/>
                </a:solidFill>
                <a:latin typeface="Calibri" panose="020F0502020204030204"/>
              </a:rPr>
              <a:t>Identifiers</a:t>
            </a:r>
            <a:endParaRPr lang="en-GB"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5" name="Rectangle: Rounded Corners 4">
            <a:extLst>
              <a:ext uri="{FF2B5EF4-FFF2-40B4-BE49-F238E27FC236}">
                <a16:creationId xmlns:a16="http://schemas.microsoft.com/office/drawing/2014/main" id="{134541A4-C2C7-E6FA-BB42-679BF38946F7}"/>
              </a:ext>
            </a:extLst>
          </p:cNvPr>
          <p:cNvSpPr/>
          <p:nvPr/>
        </p:nvSpPr>
        <p:spPr>
          <a:xfrm>
            <a:off x="1021439" y="1934815"/>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February 2025.</a:t>
            </a:r>
          </a:p>
        </p:txBody>
      </p:sp>
      <p:pic>
        <p:nvPicPr>
          <p:cNvPr id="6" name="Picture 5" descr="A green circle with white lines on it&#10;&#10;Description automatically generated">
            <a:extLst>
              <a:ext uri="{FF2B5EF4-FFF2-40B4-BE49-F238E27FC236}">
                <a16:creationId xmlns:a16="http://schemas.microsoft.com/office/drawing/2014/main" id="{A6765509-6626-D3AC-8DD7-73959B57F1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3580855"/>
            <a:ext cx="720000" cy="720000"/>
          </a:xfrm>
          <a:prstGeom prst="rect">
            <a:avLst/>
          </a:prstGeom>
        </p:spPr>
      </p:pic>
      <p:sp>
        <p:nvSpPr>
          <p:cNvPr id="8" name="Rectangle: Rounded Corners 7">
            <a:hlinkClick r:id="" action="ppaction://noaction" highlightClick="1"/>
            <a:extLst>
              <a:ext uri="{FF2B5EF4-FFF2-40B4-BE49-F238E27FC236}">
                <a16:creationId xmlns:a16="http://schemas.microsoft.com/office/drawing/2014/main" id="{6E9C96DA-6348-506A-C261-9999A1736CFA}"/>
              </a:ext>
            </a:extLst>
          </p:cNvPr>
          <p:cNvSpPr/>
          <p:nvPr/>
        </p:nvSpPr>
        <p:spPr>
          <a:xfrm>
            <a:off x="1021439" y="3580855"/>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RIS-2717-RST Issue 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Audibility of Rail Vehicles</a:t>
            </a:r>
            <a:endParaRPr lang="en-US"/>
          </a:p>
        </p:txBody>
      </p:sp>
      <p:pic>
        <p:nvPicPr>
          <p:cNvPr id="17" name="Picture 16" descr="A green circle with white lines on it&#10;&#10;Description automatically generated">
            <a:extLst>
              <a:ext uri="{FF2B5EF4-FFF2-40B4-BE49-F238E27FC236}">
                <a16:creationId xmlns:a16="http://schemas.microsoft.com/office/drawing/2014/main" id="{D430265F-4EB7-2E96-729A-35C3E7AB8C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4401226"/>
            <a:ext cx="720000" cy="720000"/>
          </a:xfrm>
          <a:prstGeom prst="rect">
            <a:avLst/>
          </a:prstGeom>
        </p:spPr>
      </p:pic>
      <p:sp>
        <p:nvSpPr>
          <p:cNvPr id="18" name="Rectangle: Rounded Corners 17">
            <a:hlinkClick r:id="" action="ppaction://noaction" highlightClick="1"/>
            <a:extLst>
              <a:ext uri="{FF2B5EF4-FFF2-40B4-BE49-F238E27FC236}">
                <a16:creationId xmlns:a16="http://schemas.microsoft.com/office/drawing/2014/main" id="{11BD25E4-F7DD-5C6F-4D45-288B38D3CA74}"/>
              </a:ext>
            </a:extLst>
          </p:cNvPr>
          <p:cNvSpPr/>
          <p:nvPr/>
        </p:nvSpPr>
        <p:spPr>
          <a:xfrm>
            <a:off x="1021439" y="4401226"/>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RIS-2718-RST Issue 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Visibility of Rail Vehicles</a:t>
            </a:r>
            <a:endParaRPr lang="en-US"/>
          </a:p>
        </p:txBody>
      </p:sp>
      <p:pic>
        <p:nvPicPr>
          <p:cNvPr id="19" name="Picture 18" descr="A green circle with white lines on it&#10;&#10;Description automatically generated">
            <a:extLst>
              <a:ext uri="{FF2B5EF4-FFF2-40B4-BE49-F238E27FC236}">
                <a16:creationId xmlns:a16="http://schemas.microsoft.com/office/drawing/2014/main" id="{4D1F6E32-2B18-B318-A24F-5530912338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5221597"/>
            <a:ext cx="720000" cy="720000"/>
          </a:xfrm>
          <a:prstGeom prst="rect">
            <a:avLst/>
          </a:prstGeom>
        </p:spPr>
      </p:pic>
      <p:sp>
        <p:nvSpPr>
          <p:cNvPr id="20" name="Rectangle: Rounded Corners 19">
            <a:hlinkClick r:id="" action="ppaction://noaction" highlightClick="1"/>
            <a:extLst>
              <a:ext uri="{FF2B5EF4-FFF2-40B4-BE49-F238E27FC236}">
                <a16:creationId xmlns:a16="http://schemas.microsoft.com/office/drawing/2014/main" id="{F526F527-5049-722D-8432-392C09CA8BCC}"/>
              </a:ext>
            </a:extLst>
          </p:cNvPr>
          <p:cNvSpPr/>
          <p:nvPr/>
        </p:nvSpPr>
        <p:spPr>
          <a:xfrm>
            <a:off x="1028232" y="5221597"/>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GMRT2131 Issue 2 </a:t>
            </a:r>
            <a:r>
              <a:rPr lang="en-GB">
                <a:solidFill>
                  <a:srgbClr val="000000"/>
                </a:solidFill>
                <a:latin typeface="Calibri"/>
                <a:ea typeface="Calibri"/>
                <a:cs typeface="Calibri"/>
              </a:rPr>
              <a:t>– </a:t>
            </a:r>
            <a:r>
              <a:rPr lang="en-GB" sz="1800" b="0" i="0" u="none" strike="noStrike">
                <a:solidFill>
                  <a:srgbClr val="000000"/>
                </a:solidFill>
                <a:effectLst/>
                <a:latin typeface="Calibri"/>
                <a:ea typeface="Calibri"/>
                <a:cs typeface="Calibri"/>
              </a:rPr>
              <a:t>Audibility and Visibility of Trains</a:t>
            </a:r>
            <a:endParaRPr lang="en-US"/>
          </a:p>
        </p:txBody>
      </p:sp>
    </p:spTree>
    <p:extLst>
      <p:ext uri="{BB962C8B-B14F-4D97-AF65-F5344CB8AC3E}">
        <p14:creationId xmlns:p14="http://schemas.microsoft.com/office/powerpoint/2010/main" val="1025501958"/>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March 2025.</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5" name="Picture 4" descr="A white line drawing of a person standing next to a train&#10;&#10;Description automatically generated">
            <a:extLst>
              <a:ext uri="{FF2B5EF4-FFF2-40B4-BE49-F238E27FC236}">
                <a16:creationId xmlns:a16="http://schemas.microsoft.com/office/drawing/2014/main" id="{72E45E00-A1C7-C768-F574-501DAD0D8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6" name="Rectangle: Rounded Corners 5">
            <a:extLst>
              <a:ext uri="{FF2B5EF4-FFF2-40B4-BE49-F238E27FC236}">
                <a16:creationId xmlns:a16="http://schemas.microsoft.com/office/drawing/2014/main" id="{A932032E-7958-CBEC-2AEC-AA0DED8ACB8F}"/>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Reducing the use of detonators</a:t>
            </a:r>
          </a:p>
        </p:txBody>
      </p:sp>
      <p:sp>
        <p:nvSpPr>
          <p:cNvPr id="8" name="Rectangle: Rounded Corners 7">
            <a:hlinkClick r:id="" action="ppaction://noaction" highlightClick="1"/>
            <a:extLst>
              <a:ext uri="{FF2B5EF4-FFF2-40B4-BE49-F238E27FC236}">
                <a16:creationId xmlns:a16="http://schemas.microsoft.com/office/drawing/2014/main" id="{B42A6B49-81B8-3EBC-36C5-CA5FDC259E6F}"/>
              </a:ext>
            </a:extLst>
          </p:cNvPr>
          <p:cNvSpPr/>
          <p:nvPr/>
        </p:nvSpPr>
        <p:spPr>
          <a:xfrm>
            <a:off x="1021439" y="152635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GERT8000-AC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AC Electrified Lines </a:t>
            </a:r>
            <a:endParaRPr lang="en-GB" sz="1800" b="0" i="0" u="none" strike="noStrike">
              <a:solidFill>
                <a:srgbClr val="000000"/>
              </a:solidFill>
              <a:effectLst/>
              <a:latin typeface="Calibri" panose="020F0502020204030204" pitchFamily="34" charset="0"/>
            </a:endParaRPr>
          </a:p>
        </p:txBody>
      </p:sp>
      <p:sp>
        <p:nvSpPr>
          <p:cNvPr id="18" name="Rectangle: Rounded Corners 17">
            <a:hlinkClick r:id="" action="ppaction://noaction" highlightClick="1"/>
            <a:extLst>
              <a:ext uri="{FF2B5EF4-FFF2-40B4-BE49-F238E27FC236}">
                <a16:creationId xmlns:a16="http://schemas.microsoft.com/office/drawing/2014/main" id="{38BFE8FF-F65E-B970-73BB-2F86E8054538}"/>
              </a:ext>
            </a:extLst>
          </p:cNvPr>
          <p:cNvSpPr/>
          <p:nvPr/>
        </p:nvSpPr>
        <p:spPr>
          <a:xfrm>
            <a:off x="1021439" y="500422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244725" indent="-2244725" fontAlgn="t"/>
            <a:r>
              <a:rPr lang="en-GB" sz="1800" b="0" i="0" u="none" strike="noStrike">
                <a:solidFill>
                  <a:srgbClr val="000000"/>
                </a:solidFill>
                <a:effectLst/>
                <a:latin typeface="Calibri"/>
                <a:ea typeface="Calibri"/>
                <a:cs typeface="Calibri"/>
              </a:rPr>
              <a:t>GERT8000-P2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Working single and bi-directional lines by pilot</a:t>
            </a:r>
            <a:endParaRPr lang="en-GB" sz="1800" b="0" i="0" u="none" strike="noStrike">
              <a:solidFill>
                <a:srgbClr val="000000"/>
              </a:solidFill>
              <a:effectLst/>
              <a:latin typeface="Calibri" panose="020F0502020204030204" pitchFamily="34" charset="0"/>
            </a:endParaRPr>
          </a:p>
        </p:txBody>
      </p:sp>
      <p:pic>
        <p:nvPicPr>
          <p:cNvPr id="19" name="Picture 18" descr="A white line drawing of a person standing next to a train&#10;&#10;Description automatically generated">
            <a:extLst>
              <a:ext uri="{FF2B5EF4-FFF2-40B4-BE49-F238E27FC236}">
                <a16:creationId xmlns:a16="http://schemas.microsoft.com/office/drawing/2014/main" id="{00ACC59D-7EEA-1E86-AE1E-A723FCCF6D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5056697"/>
            <a:ext cx="720000" cy="720000"/>
          </a:xfrm>
          <a:prstGeom prst="rect">
            <a:avLst/>
          </a:prstGeom>
        </p:spPr>
      </p:pic>
      <p:pic>
        <p:nvPicPr>
          <p:cNvPr id="20" name="Picture 19" descr="A white line drawing of a person standing next to a train&#10;&#10;Description automatically generated">
            <a:extLst>
              <a:ext uri="{FF2B5EF4-FFF2-40B4-BE49-F238E27FC236}">
                <a16:creationId xmlns:a16="http://schemas.microsoft.com/office/drawing/2014/main" id="{153A606A-D9E2-04C6-E5F3-CF573789F8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408937"/>
            <a:ext cx="720000" cy="720000"/>
          </a:xfrm>
          <a:prstGeom prst="rect">
            <a:avLst/>
          </a:prstGeom>
        </p:spPr>
      </p:pic>
      <p:pic>
        <p:nvPicPr>
          <p:cNvPr id="21" name="Picture 20" descr="A white line drawing of a person standing next to a train&#10;&#10;Description automatically generated">
            <a:extLst>
              <a:ext uri="{FF2B5EF4-FFF2-40B4-BE49-F238E27FC236}">
                <a16:creationId xmlns:a16="http://schemas.microsoft.com/office/drawing/2014/main" id="{EB097A41-2EA7-D2C2-F2EE-FAB39CE157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291524"/>
            <a:ext cx="720000" cy="720000"/>
          </a:xfrm>
          <a:prstGeom prst="rect">
            <a:avLst/>
          </a:prstGeom>
        </p:spPr>
      </p:pic>
      <p:pic>
        <p:nvPicPr>
          <p:cNvPr id="22" name="Picture 21" descr="A white line drawing of a person standing next to a train&#10;&#10;Description automatically generated">
            <a:extLst>
              <a:ext uri="{FF2B5EF4-FFF2-40B4-BE49-F238E27FC236}">
                <a16:creationId xmlns:a16="http://schemas.microsoft.com/office/drawing/2014/main" id="{3D5F2F37-C216-91BD-ACA3-6B6D885E85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4174111"/>
            <a:ext cx="720000" cy="720000"/>
          </a:xfrm>
          <a:prstGeom prst="rect">
            <a:avLst/>
          </a:prstGeom>
        </p:spPr>
      </p:pic>
      <p:sp>
        <p:nvSpPr>
          <p:cNvPr id="23" name="Rectangle: Rounded Corners 22">
            <a:hlinkClick r:id="" action="ppaction://noaction" highlightClick="1"/>
            <a:extLst>
              <a:ext uri="{FF2B5EF4-FFF2-40B4-BE49-F238E27FC236}">
                <a16:creationId xmlns:a16="http://schemas.microsoft.com/office/drawing/2014/main" id="{273B7638-C050-24AE-E5AB-8844B533E7D5}"/>
              </a:ext>
            </a:extLst>
          </p:cNvPr>
          <p:cNvSpPr/>
          <p:nvPr/>
        </p:nvSpPr>
        <p:spPr>
          <a:xfrm>
            <a:off x="1021439" y="326528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GERT8000-HB5 Issue 3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t>
            </a:r>
            <a:r>
              <a:rPr lang="en-GB" sz="1800" b="0" i="0" u="none" strike="noStrike" err="1">
                <a:solidFill>
                  <a:srgbClr val="000000"/>
                </a:solidFill>
                <a:effectLst/>
                <a:latin typeface="Calibri"/>
                <a:ea typeface="Calibri"/>
                <a:cs typeface="Calibri"/>
              </a:rPr>
              <a:t>Handsignalling</a:t>
            </a:r>
            <a:r>
              <a:rPr lang="en-GB" sz="1800" b="0" i="0" u="none" strike="noStrike">
                <a:solidFill>
                  <a:srgbClr val="000000"/>
                </a:solidFill>
                <a:effectLst/>
                <a:latin typeface="Calibri"/>
                <a:ea typeface="Calibri"/>
                <a:cs typeface="Calibri"/>
              </a:rPr>
              <a:t> duties</a:t>
            </a:r>
          </a:p>
        </p:txBody>
      </p:sp>
      <p:sp>
        <p:nvSpPr>
          <p:cNvPr id="24" name="Rectangle: Rounded Corners 23">
            <a:hlinkClick r:id="" action="ppaction://noaction" highlightClick="1"/>
            <a:extLst>
              <a:ext uri="{FF2B5EF4-FFF2-40B4-BE49-F238E27FC236}">
                <a16:creationId xmlns:a16="http://schemas.microsoft.com/office/drawing/2014/main" id="{CA3AF404-653A-A41E-BA97-A51BD869E17C}"/>
              </a:ext>
            </a:extLst>
          </p:cNvPr>
          <p:cNvSpPr/>
          <p:nvPr/>
        </p:nvSpPr>
        <p:spPr>
          <a:xfrm>
            <a:off x="1021439" y="239581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GERT8000-DC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DC Electrified Lines </a:t>
            </a:r>
          </a:p>
        </p:txBody>
      </p:sp>
      <p:sp>
        <p:nvSpPr>
          <p:cNvPr id="25" name="Rectangle: Rounded Corners 24">
            <a:hlinkClick r:id="" action="ppaction://noaction" highlightClick="1"/>
            <a:extLst>
              <a:ext uri="{FF2B5EF4-FFF2-40B4-BE49-F238E27FC236}">
                <a16:creationId xmlns:a16="http://schemas.microsoft.com/office/drawing/2014/main" id="{5B6E6706-5EC4-423F-71C6-18093A17A012}"/>
              </a:ext>
            </a:extLst>
          </p:cNvPr>
          <p:cNvSpPr/>
          <p:nvPr/>
        </p:nvSpPr>
        <p:spPr>
          <a:xfrm>
            <a:off x="1021439" y="413475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GERT8000-P1 Issue 9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Single Line Working</a:t>
            </a:r>
          </a:p>
        </p:txBody>
      </p:sp>
    </p:spTree>
    <p:extLst>
      <p:ext uri="{BB962C8B-B14F-4D97-AF65-F5344CB8AC3E}">
        <p14:creationId xmlns:p14="http://schemas.microsoft.com/office/powerpoint/2010/main" val="179435566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March 2025. (Continued)</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5" name="Picture 4" descr="A white line drawing of a person standing next to a train&#10;&#10;Description automatically generated">
            <a:extLst>
              <a:ext uri="{FF2B5EF4-FFF2-40B4-BE49-F238E27FC236}">
                <a16:creationId xmlns:a16="http://schemas.microsoft.com/office/drawing/2014/main" id="{72E45E00-A1C7-C768-F574-501DAD0D8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6" name="Rectangle: Rounded Corners 5">
            <a:extLst>
              <a:ext uri="{FF2B5EF4-FFF2-40B4-BE49-F238E27FC236}">
                <a16:creationId xmlns:a16="http://schemas.microsoft.com/office/drawing/2014/main" id="{A932032E-7958-CBEC-2AEC-AA0DED8ACB8F}"/>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Reducing the use of detonators (continued)</a:t>
            </a:r>
          </a:p>
        </p:txBody>
      </p:sp>
      <p:sp>
        <p:nvSpPr>
          <p:cNvPr id="8" name="Rectangle: Rounded Corners 7">
            <a:hlinkClick r:id="" action="ppaction://noaction" highlightClick="1"/>
            <a:extLst>
              <a:ext uri="{FF2B5EF4-FFF2-40B4-BE49-F238E27FC236}">
                <a16:creationId xmlns:a16="http://schemas.microsoft.com/office/drawing/2014/main" id="{B42A6B49-81B8-3EBC-36C5-CA5FDC259E6F}"/>
              </a:ext>
            </a:extLst>
          </p:cNvPr>
          <p:cNvSpPr/>
          <p:nvPr/>
        </p:nvSpPr>
        <p:spPr>
          <a:xfrm>
            <a:off x="1021439" y="152635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GERT8000-TS2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Track circuit block regulations</a:t>
            </a:r>
            <a:endParaRPr lang="en-GB" sz="1800" b="0" i="0" u="none" strike="noStrike">
              <a:solidFill>
                <a:srgbClr val="000000"/>
              </a:solidFill>
              <a:effectLst/>
              <a:latin typeface="Calibri" panose="020F0502020204030204" pitchFamily="34" charset="0"/>
            </a:endParaRPr>
          </a:p>
        </p:txBody>
      </p:sp>
      <p:pic>
        <p:nvPicPr>
          <p:cNvPr id="20" name="Picture 19" descr="A white line drawing of a person standing next to a train&#10;&#10;Description automatically generated">
            <a:extLst>
              <a:ext uri="{FF2B5EF4-FFF2-40B4-BE49-F238E27FC236}">
                <a16:creationId xmlns:a16="http://schemas.microsoft.com/office/drawing/2014/main" id="{153A606A-D9E2-04C6-E5F3-CF573789F8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408937"/>
            <a:ext cx="720000" cy="72000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CA3AF404-653A-A41E-BA97-A51BD869E17C}"/>
              </a:ext>
            </a:extLst>
          </p:cNvPr>
          <p:cNvSpPr/>
          <p:nvPr/>
        </p:nvSpPr>
        <p:spPr>
          <a:xfrm>
            <a:off x="1021439" y="239581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GERT8000-TS3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Absolute block regulations</a:t>
            </a:r>
          </a:p>
        </p:txBody>
      </p:sp>
      <p:sp>
        <p:nvSpPr>
          <p:cNvPr id="3" name="Rectangle: Rounded Corners 2">
            <a:extLst>
              <a:ext uri="{FF2B5EF4-FFF2-40B4-BE49-F238E27FC236}">
                <a16:creationId xmlns:a16="http://schemas.microsoft.com/office/drawing/2014/main" id="{FEA7D7EC-B99B-F026-69E0-29ED84EE2691}"/>
              </a:ext>
            </a:extLst>
          </p:cNvPr>
          <p:cNvSpPr/>
          <p:nvPr/>
        </p:nvSpPr>
        <p:spPr>
          <a:xfrm>
            <a:off x="1002587" y="3366928"/>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Defective on Train Equipment </a:t>
            </a:r>
          </a:p>
        </p:txBody>
      </p:sp>
      <p:pic>
        <p:nvPicPr>
          <p:cNvPr id="9" name="Picture 8" descr="A white line drawing of a person standing next to a train&#10;&#10;Description automatically generated">
            <a:extLst>
              <a:ext uri="{FF2B5EF4-FFF2-40B4-BE49-F238E27FC236}">
                <a16:creationId xmlns:a16="http://schemas.microsoft.com/office/drawing/2014/main" id="{988FB28C-E755-3CC3-63E4-AD60808F4A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903283"/>
            <a:ext cx="720000" cy="720000"/>
          </a:xfrm>
          <a:prstGeom prst="rect">
            <a:avLst/>
          </a:prstGeom>
        </p:spPr>
      </p:pic>
      <p:sp>
        <p:nvSpPr>
          <p:cNvPr id="10" name="Rectangle: Rounded Corners 9">
            <a:hlinkClick r:id="" action="ppaction://noaction" highlightClick="1"/>
            <a:extLst>
              <a:ext uri="{FF2B5EF4-FFF2-40B4-BE49-F238E27FC236}">
                <a16:creationId xmlns:a16="http://schemas.microsoft.com/office/drawing/2014/main" id="{1E31525D-5199-F4C2-1587-BEDE9932335E}"/>
              </a:ext>
            </a:extLst>
          </p:cNvPr>
          <p:cNvSpPr/>
          <p:nvPr/>
        </p:nvSpPr>
        <p:spPr>
          <a:xfrm>
            <a:off x="1021439" y="393915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425700" indent="-2425700" fontAlgn="t"/>
            <a:r>
              <a:rPr lang="en-GB" sz="1800" b="0" i="0" u="none" strike="noStrike">
                <a:solidFill>
                  <a:srgbClr val="000000"/>
                </a:solidFill>
                <a:effectLst/>
                <a:latin typeface="Calibri"/>
                <a:ea typeface="Calibri"/>
                <a:cs typeface="Calibri"/>
              </a:rPr>
              <a:t>GERT8000-TW5 Issue 13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Preparation and movement of trains: Defective or isolated vehicles and on-train equipment</a:t>
            </a:r>
            <a:endParaRPr lang="en-GB" sz="1800" b="0" i="0" u="none" strike="noStrike">
              <a:solidFill>
                <a:srgbClr val="000000"/>
              </a:solidFill>
              <a:effectLst/>
              <a:latin typeface="Calibri" panose="020F0502020204030204" pitchFamily="34" charset="0"/>
            </a:endParaRPr>
          </a:p>
        </p:txBody>
      </p:sp>
      <p:pic>
        <p:nvPicPr>
          <p:cNvPr id="11" name="Picture 10" descr="A white line drawing of a person standing next to a train&#10;&#10;Description automatically generated">
            <a:extLst>
              <a:ext uri="{FF2B5EF4-FFF2-40B4-BE49-F238E27FC236}">
                <a16:creationId xmlns:a16="http://schemas.microsoft.com/office/drawing/2014/main" id="{4AE5073F-EF4A-C2CA-2D71-1725BF249B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4821746"/>
            <a:ext cx="720000" cy="720000"/>
          </a:xfrm>
          <a:prstGeom prst="rect">
            <a:avLst/>
          </a:prstGeom>
        </p:spPr>
      </p:pic>
      <p:sp>
        <p:nvSpPr>
          <p:cNvPr id="12" name="Rectangle: Rounded Corners 11">
            <a:hlinkClick r:id="" action="ppaction://noaction" highlightClick="1"/>
            <a:extLst>
              <a:ext uri="{FF2B5EF4-FFF2-40B4-BE49-F238E27FC236}">
                <a16:creationId xmlns:a16="http://schemas.microsoft.com/office/drawing/2014/main" id="{BDD0FF27-1CE5-91EA-E365-3A9B34FD3EA6}"/>
              </a:ext>
            </a:extLst>
          </p:cNvPr>
          <p:cNvSpPr/>
          <p:nvPr/>
        </p:nvSpPr>
        <p:spPr>
          <a:xfrm>
            <a:off x="1021439" y="480862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RIS-3437-TOM Issue 4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Defective On-Train Equipment</a:t>
            </a:r>
          </a:p>
        </p:txBody>
      </p:sp>
    </p:spTree>
    <p:extLst>
      <p:ext uri="{BB962C8B-B14F-4D97-AF65-F5344CB8AC3E}">
        <p14:creationId xmlns:p14="http://schemas.microsoft.com/office/powerpoint/2010/main" val="310234300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March 2025. (Continued)</a:t>
            </a:r>
          </a:p>
        </p:txBody>
      </p:sp>
      <p:pic>
        <p:nvPicPr>
          <p:cNvPr id="2" name="Picture 1">
            <a:hlinkClick r:id="" action="ppaction://hlinkshowjump?jump=nextslide"/>
            <a:extLst>
              <a:ext uri="{FF2B5EF4-FFF2-40B4-BE49-F238E27FC236}">
                <a16:creationId xmlns:a16="http://schemas.microsoft.com/office/drawing/2014/main" id="{71C388C4-17CD-47C3-58E0-9D1D407BE902}"/>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4" name="Picture 3">
            <a:hlinkClick r:id="" action="ppaction://hlinkshowjump?jump=previousslide"/>
            <a:extLst>
              <a:ext uri="{FF2B5EF4-FFF2-40B4-BE49-F238E27FC236}">
                <a16:creationId xmlns:a16="http://schemas.microsoft.com/office/drawing/2014/main" id="{33E94ED5-3E97-7C01-7466-D544C4D49C09}"/>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5" name="Picture 4" descr="A white line drawing of a person standing next to a train&#10;&#10;Description automatically generated">
            <a:extLst>
              <a:ext uri="{FF2B5EF4-FFF2-40B4-BE49-F238E27FC236}">
                <a16:creationId xmlns:a16="http://schemas.microsoft.com/office/drawing/2014/main" id="{72E45E00-A1C7-C768-F574-501DAD0D89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1490474"/>
            <a:ext cx="720000" cy="720000"/>
          </a:xfrm>
          <a:prstGeom prst="rect">
            <a:avLst/>
          </a:prstGeom>
        </p:spPr>
      </p:pic>
      <p:sp>
        <p:nvSpPr>
          <p:cNvPr id="6" name="Rectangle: Rounded Corners 5">
            <a:extLst>
              <a:ext uri="{FF2B5EF4-FFF2-40B4-BE49-F238E27FC236}">
                <a16:creationId xmlns:a16="http://schemas.microsoft.com/office/drawing/2014/main" id="{A932032E-7958-CBEC-2AEC-AA0DED8ACB8F}"/>
              </a:ext>
            </a:extLst>
          </p:cNvPr>
          <p:cNvSpPr/>
          <p:nvPr/>
        </p:nvSpPr>
        <p:spPr>
          <a:xfrm>
            <a:off x="1040291" y="1082575"/>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Review of AC and DC Rule book modules </a:t>
            </a:r>
          </a:p>
        </p:txBody>
      </p:sp>
      <p:sp>
        <p:nvSpPr>
          <p:cNvPr id="8" name="Rectangle: Rounded Corners 7">
            <a:hlinkClick r:id="" action="ppaction://noaction" highlightClick="1"/>
            <a:extLst>
              <a:ext uri="{FF2B5EF4-FFF2-40B4-BE49-F238E27FC236}">
                <a16:creationId xmlns:a16="http://schemas.microsoft.com/office/drawing/2014/main" id="{B42A6B49-81B8-3EBC-36C5-CA5FDC259E6F}"/>
              </a:ext>
            </a:extLst>
          </p:cNvPr>
          <p:cNvSpPr/>
          <p:nvPr/>
        </p:nvSpPr>
        <p:spPr>
          <a:xfrm>
            <a:off x="1021439" y="152635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77695" indent="-1877695" fontAlgn="t"/>
            <a:r>
              <a:rPr lang="en-GB" sz="1800" b="0" i="0" u="none" strike="noStrike">
                <a:solidFill>
                  <a:srgbClr val="000000"/>
                </a:solidFill>
                <a:effectLst/>
                <a:latin typeface="Calibri"/>
                <a:ea typeface="Calibri"/>
                <a:cs typeface="Calibri"/>
              </a:rPr>
              <a:t>GEGN8575 Issue 2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Guidance Note on the Management of Electrical Risk Related to Operational Tasks on Electrified Lines</a:t>
            </a:r>
            <a:endParaRPr lang="en-GB"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descr="A white line drawing of a person standing next to a train&#10;&#10;Description automatically generated">
            <a:extLst>
              <a:ext uri="{FF2B5EF4-FFF2-40B4-BE49-F238E27FC236}">
                <a16:creationId xmlns:a16="http://schemas.microsoft.com/office/drawing/2014/main" id="{153A606A-D9E2-04C6-E5F3-CF573789F8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2408937"/>
            <a:ext cx="720000" cy="72000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CA3AF404-653A-A41E-BA97-A51BD869E17C}"/>
              </a:ext>
            </a:extLst>
          </p:cNvPr>
          <p:cNvSpPr/>
          <p:nvPr/>
        </p:nvSpPr>
        <p:spPr>
          <a:xfrm>
            <a:off x="1021439" y="2395819"/>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GERT8000-AC Issue 8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AC Electrified Lines</a:t>
            </a:r>
          </a:p>
        </p:txBody>
      </p:sp>
      <p:pic>
        <p:nvPicPr>
          <p:cNvPr id="9" name="Picture 8" descr="A white line drawing of a person standing next to a train&#10;&#10;Description automatically generated">
            <a:extLst>
              <a:ext uri="{FF2B5EF4-FFF2-40B4-BE49-F238E27FC236}">
                <a16:creationId xmlns:a16="http://schemas.microsoft.com/office/drawing/2014/main" id="{988FB28C-E755-3CC3-63E4-AD60808F4A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3229412"/>
            <a:ext cx="720000" cy="720000"/>
          </a:xfrm>
          <a:prstGeom prst="rect">
            <a:avLst/>
          </a:prstGeom>
        </p:spPr>
      </p:pic>
      <p:sp>
        <p:nvSpPr>
          <p:cNvPr id="10" name="Rectangle: Rounded Corners 9">
            <a:hlinkClick r:id="" action="ppaction://noaction" highlightClick="1"/>
            <a:extLst>
              <a:ext uri="{FF2B5EF4-FFF2-40B4-BE49-F238E27FC236}">
                <a16:creationId xmlns:a16="http://schemas.microsoft.com/office/drawing/2014/main" id="{1E31525D-5199-F4C2-1587-BEDE9932335E}"/>
              </a:ext>
            </a:extLst>
          </p:cNvPr>
          <p:cNvSpPr/>
          <p:nvPr/>
        </p:nvSpPr>
        <p:spPr>
          <a:xfrm>
            <a:off x="1021439" y="3265288"/>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425700" indent="-2425700" fontAlgn="t"/>
            <a:r>
              <a:rPr lang="en-GB" sz="1800" b="0" i="0" u="none" strike="noStrike">
                <a:solidFill>
                  <a:srgbClr val="000000"/>
                </a:solidFill>
                <a:effectLst/>
                <a:latin typeface="Calibri"/>
                <a:ea typeface="Calibri"/>
                <a:cs typeface="Calibri"/>
              </a:rPr>
              <a:t>GERT8000-DC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DC Electrified Lines</a:t>
            </a:r>
            <a:endParaRPr lang="en-GB" sz="1800" b="0" i="0" u="none" strike="noStrike">
              <a:solidFill>
                <a:srgbClr val="000000"/>
              </a:solidFill>
              <a:effectLst/>
              <a:latin typeface="Calibri" panose="020F0502020204030204" pitchFamily="34" charset="0"/>
            </a:endParaRPr>
          </a:p>
        </p:txBody>
      </p:sp>
      <p:pic>
        <p:nvPicPr>
          <p:cNvPr id="11" name="Picture 10" descr="A white line drawing of a person standing next to a train&#10;&#10;Description automatically generated">
            <a:extLst>
              <a:ext uri="{FF2B5EF4-FFF2-40B4-BE49-F238E27FC236}">
                <a16:creationId xmlns:a16="http://schemas.microsoft.com/office/drawing/2014/main" id="{4AE5073F-EF4A-C2CA-2D71-1725BF249B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4147875"/>
            <a:ext cx="720000" cy="720000"/>
          </a:xfrm>
          <a:prstGeom prst="rect">
            <a:avLst/>
          </a:prstGeom>
        </p:spPr>
      </p:pic>
      <p:sp>
        <p:nvSpPr>
          <p:cNvPr id="12" name="Rectangle: Rounded Corners 11">
            <a:hlinkClick r:id="" action="ppaction://noaction" highlightClick="1"/>
            <a:extLst>
              <a:ext uri="{FF2B5EF4-FFF2-40B4-BE49-F238E27FC236}">
                <a16:creationId xmlns:a16="http://schemas.microsoft.com/office/drawing/2014/main" id="{BDD0FF27-1CE5-91EA-E365-3A9B34FD3EA6}"/>
              </a:ext>
            </a:extLst>
          </p:cNvPr>
          <p:cNvSpPr/>
          <p:nvPr/>
        </p:nvSpPr>
        <p:spPr>
          <a:xfrm>
            <a:off x="1021439" y="4134757"/>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GERT8000-HB16 Issue 6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AC Electrified Lines</a:t>
            </a:r>
          </a:p>
        </p:txBody>
      </p:sp>
      <p:pic>
        <p:nvPicPr>
          <p:cNvPr id="14" name="Picture 13" descr="A white line drawing of a person standing next to a train&#10;&#10;Description automatically generated">
            <a:extLst>
              <a:ext uri="{FF2B5EF4-FFF2-40B4-BE49-F238E27FC236}">
                <a16:creationId xmlns:a16="http://schemas.microsoft.com/office/drawing/2014/main" id="{657F0E5A-C014-5A37-634E-6684ED2160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93" y="5020644"/>
            <a:ext cx="720000" cy="720000"/>
          </a:xfrm>
          <a:prstGeom prst="rect">
            <a:avLst/>
          </a:prstGeom>
        </p:spPr>
      </p:pic>
      <p:sp>
        <p:nvSpPr>
          <p:cNvPr id="15" name="Rectangle: Rounded Corners 14">
            <a:hlinkClick r:id="" action="ppaction://noaction" highlightClick="1"/>
            <a:extLst>
              <a:ext uri="{FF2B5EF4-FFF2-40B4-BE49-F238E27FC236}">
                <a16:creationId xmlns:a16="http://schemas.microsoft.com/office/drawing/2014/main" id="{19481BC3-970C-4B0F-3A53-22678CEDA21B}"/>
              </a:ext>
            </a:extLst>
          </p:cNvPr>
          <p:cNvSpPr/>
          <p:nvPr/>
        </p:nvSpPr>
        <p:spPr>
          <a:xfrm>
            <a:off x="1021439" y="5007526"/>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GERT8000-HB17 Issue 5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DC Electrified Lines</a:t>
            </a:r>
          </a:p>
        </p:txBody>
      </p:sp>
    </p:spTree>
    <p:extLst>
      <p:ext uri="{BB962C8B-B14F-4D97-AF65-F5344CB8AC3E}">
        <p14:creationId xmlns:p14="http://schemas.microsoft.com/office/powerpoint/2010/main" val="3831392427"/>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21439" y="234119"/>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Draft standards scheduled for consultation in March 2025. (Continued)</a:t>
            </a:r>
          </a:p>
        </p:txBody>
      </p:sp>
      <p:pic>
        <p:nvPicPr>
          <p:cNvPr id="5" name="Picture 4" descr="A white line drawing of a person standing next to a train&#10;&#10;Description automatically generated">
            <a:extLst>
              <a:ext uri="{FF2B5EF4-FFF2-40B4-BE49-F238E27FC236}">
                <a16:creationId xmlns:a16="http://schemas.microsoft.com/office/drawing/2014/main" id="{72E45E00-A1C7-C768-F574-501DAD0D89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93" y="2540265"/>
            <a:ext cx="720000" cy="720000"/>
          </a:xfrm>
          <a:prstGeom prst="rect">
            <a:avLst/>
          </a:prstGeom>
        </p:spPr>
      </p:pic>
      <p:sp>
        <p:nvSpPr>
          <p:cNvPr id="6" name="Rectangle: Rounded Corners 5">
            <a:extLst>
              <a:ext uri="{FF2B5EF4-FFF2-40B4-BE49-F238E27FC236}">
                <a16:creationId xmlns:a16="http://schemas.microsoft.com/office/drawing/2014/main" id="{A932032E-7958-CBEC-2AEC-AA0DED8ACB8F}"/>
              </a:ext>
            </a:extLst>
          </p:cNvPr>
          <p:cNvSpPr/>
          <p:nvPr/>
        </p:nvSpPr>
        <p:spPr>
          <a:xfrm>
            <a:off x="1040291" y="2132366"/>
            <a:ext cx="10227414" cy="329916"/>
          </a:xfrm>
          <a:prstGeom prst="roundRect">
            <a:avLst>
              <a:gd name="adj" fmla="val 43036"/>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a:latin typeface="Calibri" panose="020F0502020204030204"/>
              </a:rPr>
              <a:t>Speed restriction management</a:t>
            </a:r>
          </a:p>
        </p:txBody>
      </p:sp>
      <p:sp>
        <p:nvSpPr>
          <p:cNvPr id="8" name="Rectangle: Rounded Corners 7">
            <a:hlinkClick r:id="" action="ppaction://noaction" highlightClick="1"/>
            <a:extLst>
              <a:ext uri="{FF2B5EF4-FFF2-40B4-BE49-F238E27FC236}">
                <a16:creationId xmlns:a16="http://schemas.microsoft.com/office/drawing/2014/main" id="{B42A6B49-81B8-3EBC-36C5-CA5FDC259E6F}"/>
              </a:ext>
            </a:extLst>
          </p:cNvPr>
          <p:cNvSpPr/>
          <p:nvPr/>
        </p:nvSpPr>
        <p:spPr>
          <a:xfrm>
            <a:off x="1021439" y="2576141"/>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RIS-3772-TOM Issue 1 </a:t>
            </a:r>
            <a:r>
              <a:rPr lang="en-GB">
                <a:solidFill>
                  <a:srgbClr val="000000"/>
                </a:solidFill>
                <a:latin typeface="Calibri"/>
                <a:ea typeface="Calibri"/>
                <a:cs typeface="Calibri"/>
              </a:rPr>
              <a:t>–</a:t>
            </a:r>
            <a:r>
              <a:rPr lang="en-GB" sz="1800" b="0" i="0" u="none" strike="noStrike">
                <a:solidFill>
                  <a:srgbClr val="000000"/>
                </a:solidFill>
                <a:effectLst/>
                <a:latin typeface="Calibri"/>
                <a:ea typeface="Calibri"/>
                <a:cs typeface="Calibri"/>
              </a:rPr>
              <a:t> Rail Industry Standard for speed restriction management </a:t>
            </a:r>
            <a:endParaRPr lang="en-GB" sz="1800" b="0" i="0" u="none" strike="noStrike">
              <a:solidFill>
                <a:srgbClr val="000000"/>
              </a:solidFill>
              <a:effectLst/>
              <a:latin typeface="Calibri" panose="020F0502020204030204" pitchFamily="34" charset="0"/>
            </a:endParaRPr>
          </a:p>
        </p:txBody>
      </p:sp>
      <p:pic>
        <p:nvPicPr>
          <p:cNvPr id="20" name="Picture 19" descr="A white line drawing of a person standing next to a train&#10;&#10;Description automatically generated">
            <a:extLst>
              <a:ext uri="{FF2B5EF4-FFF2-40B4-BE49-F238E27FC236}">
                <a16:creationId xmlns:a16="http://schemas.microsoft.com/office/drawing/2014/main" id="{153A606A-D9E2-04C6-E5F3-CF573789F8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93" y="3458728"/>
            <a:ext cx="720000" cy="720000"/>
          </a:xfrm>
          <a:prstGeom prst="rect">
            <a:avLst/>
          </a:prstGeom>
        </p:spPr>
      </p:pic>
      <p:sp>
        <p:nvSpPr>
          <p:cNvPr id="24" name="Rectangle: Rounded Corners 23">
            <a:hlinkClick r:id="" action="ppaction://noaction" highlightClick="1"/>
            <a:extLst>
              <a:ext uri="{FF2B5EF4-FFF2-40B4-BE49-F238E27FC236}">
                <a16:creationId xmlns:a16="http://schemas.microsoft.com/office/drawing/2014/main" id="{CA3AF404-653A-A41E-BA97-A51BD869E17C}"/>
              </a:ext>
            </a:extLst>
          </p:cNvPr>
          <p:cNvSpPr/>
          <p:nvPr/>
        </p:nvSpPr>
        <p:spPr>
          <a:xfrm>
            <a:off x="1021439" y="3445610"/>
            <a:ext cx="10208562" cy="720000"/>
          </a:xfrm>
          <a:prstGeom prst="roundRect">
            <a:avLst>
              <a:gd name="adj" fmla="val 25789"/>
            </a:avLst>
          </a:prstGeom>
          <a:solidFill>
            <a:schemeClr val="bg1"/>
          </a:solidFill>
          <a:ln w="38100">
            <a:solidFill>
              <a:srgbClr val="29097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t"/>
            <a:r>
              <a:rPr lang="en-GB" sz="1800" b="0" i="0" u="none" strike="noStrike">
                <a:solidFill>
                  <a:srgbClr val="000000"/>
                </a:solidFill>
                <a:effectLst/>
                <a:latin typeface="Calibri"/>
                <a:ea typeface="Calibri"/>
                <a:cs typeface="Calibri"/>
              </a:rPr>
              <a:t>GERT8000-SP Issue 7</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Speeds</a:t>
            </a:r>
          </a:p>
        </p:txBody>
      </p:sp>
      <p:pic>
        <p:nvPicPr>
          <p:cNvPr id="16" name="Picture 15" descr="A green circle with white lines on it&#10;&#10;Description automatically generated">
            <a:extLst>
              <a:ext uri="{FF2B5EF4-FFF2-40B4-BE49-F238E27FC236}">
                <a16:creationId xmlns:a16="http://schemas.microsoft.com/office/drawing/2014/main" id="{858E06A4-93F7-3637-FA51-153948F517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029" y="1154758"/>
            <a:ext cx="720000" cy="720000"/>
          </a:xfrm>
          <a:prstGeom prst="rect">
            <a:avLst/>
          </a:prstGeom>
        </p:spPr>
      </p:pic>
      <p:sp>
        <p:nvSpPr>
          <p:cNvPr id="17" name="Rectangle: Rounded Corners 16">
            <a:hlinkClick r:id="" action="ppaction://noaction" highlightClick="1"/>
            <a:extLst>
              <a:ext uri="{FF2B5EF4-FFF2-40B4-BE49-F238E27FC236}">
                <a16:creationId xmlns:a16="http://schemas.microsoft.com/office/drawing/2014/main" id="{1094E702-81AD-80EA-2BBD-4EA40C3D5F78}"/>
              </a:ext>
            </a:extLst>
          </p:cNvPr>
          <p:cNvSpPr/>
          <p:nvPr/>
        </p:nvSpPr>
        <p:spPr>
          <a:xfrm>
            <a:off x="1021439" y="1114284"/>
            <a:ext cx="10208562" cy="720000"/>
          </a:xfrm>
          <a:prstGeom prst="roundRect">
            <a:avLst>
              <a:gd name="adj" fmla="val 25789"/>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77695" indent="-1877695" fontAlgn="t"/>
            <a:r>
              <a:rPr lang="en-GB" sz="1800" b="0" i="0" u="none" strike="noStrike">
                <a:solidFill>
                  <a:srgbClr val="000000"/>
                </a:solidFill>
                <a:effectLst/>
                <a:latin typeface="Calibri"/>
                <a:ea typeface="Calibri"/>
                <a:cs typeface="Calibri"/>
              </a:rPr>
              <a:t>GEGN8502 Issue 2</a:t>
            </a:r>
            <a:r>
              <a:rPr lang="en-GB">
                <a:solidFill>
                  <a:srgbClr val="000000"/>
                </a:solidFill>
                <a:latin typeface="Calibri"/>
                <a:ea typeface="Calibri"/>
                <a:cs typeface="Calibri"/>
              </a:rPr>
              <a:t> – </a:t>
            </a:r>
            <a:r>
              <a:rPr lang="en-GB" sz="1800" b="0" i="0" u="none" strike="noStrike">
                <a:solidFill>
                  <a:srgbClr val="000000"/>
                </a:solidFill>
                <a:effectLst/>
                <a:latin typeface="Calibri"/>
                <a:ea typeface="Calibri"/>
                <a:cs typeface="Calibri"/>
              </a:rPr>
              <a:t>Operation of Trams and Light Rail or Metro Vehicles Over GB Mainline Controlled Infrastructure</a:t>
            </a:r>
            <a:endParaRPr lang="en-US"/>
          </a:p>
        </p:txBody>
      </p:sp>
      <p:pic>
        <p:nvPicPr>
          <p:cNvPr id="18" name="Picture 17">
            <a:hlinkClick r:id="" action="ppaction://hlinkshowjump?jump=previousslide"/>
            <a:extLst>
              <a:ext uri="{FF2B5EF4-FFF2-40B4-BE49-F238E27FC236}">
                <a16:creationId xmlns:a16="http://schemas.microsoft.com/office/drawing/2014/main" id="{735E7BB5-CBDF-ED9A-98EF-5492123068BE}"/>
              </a:ext>
            </a:extLst>
          </p:cNvPr>
          <p:cNvPicPr>
            <a:picLocks noChangeAspect="1"/>
          </p:cNvPicPr>
          <p:nvPr/>
        </p:nvPicPr>
        <p:blipFill>
          <a:blip r:embed="rId8"/>
          <a:stretch>
            <a:fillRect/>
          </a:stretch>
        </p:blipFill>
        <p:spPr>
          <a:xfrm flipH="1">
            <a:off x="10372933" y="6016808"/>
            <a:ext cx="756000" cy="756000"/>
          </a:xfrm>
          <a:prstGeom prst="rect">
            <a:avLst/>
          </a:prstGeom>
        </p:spPr>
      </p:pic>
      <p:pic>
        <p:nvPicPr>
          <p:cNvPr id="19" name="Picture 18">
            <a:extLst>
              <a:ext uri="{FF2B5EF4-FFF2-40B4-BE49-F238E27FC236}">
                <a16:creationId xmlns:a16="http://schemas.microsoft.com/office/drawing/2014/main" id="{C38CFBBE-89AC-F4B0-10CE-73C573067805}"/>
              </a:ext>
            </a:extLst>
          </p:cNvPr>
          <p:cNvPicPr>
            <a:picLocks noChangeAspect="1"/>
          </p:cNvPicPr>
          <p:nvPr/>
        </p:nvPicPr>
        <p:blipFill>
          <a:blip r:embed="rId8">
            <a:alphaModFix amt="20000"/>
          </a:blip>
          <a:stretch>
            <a:fillRect/>
          </a:stretch>
        </p:blipFill>
        <p:spPr>
          <a:xfrm>
            <a:off x="11290478" y="6016808"/>
            <a:ext cx="756000" cy="756000"/>
          </a:xfrm>
          <a:prstGeom prst="rect">
            <a:avLst/>
          </a:prstGeom>
        </p:spPr>
      </p:pic>
    </p:spTree>
    <p:extLst>
      <p:ext uri="{BB962C8B-B14F-4D97-AF65-F5344CB8AC3E}">
        <p14:creationId xmlns:p14="http://schemas.microsoft.com/office/powerpoint/2010/main" val="397968677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71902" cy="720000"/>
          </a:xfrm>
          <a:prstGeom prst="roundRect">
            <a:avLst>
              <a:gd name="adj" fmla="val 30718"/>
            </a:avLst>
          </a:prstGeom>
          <a:solidFill>
            <a:schemeClr val="bg1"/>
          </a:solid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971675" indent="-1971675">
              <a:tabLst>
                <a:tab pos="1976438" algn="l"/>
              </a:tabLst>
              <a:defRPr/>
            </a:pPr>
            <a:r>
              <a:rPr lang="en-GB">
                <a:solidFill>
                  <a:srgbClr val="000000"/>
                </a:solidFill>
                <a:effectLst/>
                <a:latin typeface="Calibri"/>
                <a:ea typeface="Calibri"/>
                <a:cs typeface="Calibri"/>
              </a:rPr>
              <a:t>GMGN2694 Issue 1 </a:t>
            </a:r>
            <a:r>
              <a:rPr lang="en-GB">
                <a:solidFill>
                  <a:srgbClr val="000000"/>
                </a:solidFill>
                <a:latin typeface="Calibri"/>
                <a:ea typeface="Calibri"/>
                <a:cs typeface="Calibri"/>
              </a:rPr>
              <a:t>–</a:t>
            </a:r>
            <a:r>
              <a:rPr lang="en-GB">
                <a:solidFill>
                  <a:srgbClr val="000000"/>
                </a:solidFill>
                <a:effectLst/>
                <a:latin typeface="Calibri"/>
                <a:ea typeface="Calibri"/>
                <a:cs typeface="Calibri"/>
              </a:rPr>
              <a:t> Rolling Stock Subsystems and Electromagnetic Compatibility with </a:t>
            </a:r>
            <a:endParaRPr lang="en-GB">
              <a:solidFill>
                <a:srgbClr val="000000"/>
              </a:solidFill>
              <a:latin typeface="Calibri"/>
              <a:ea typeface="Calibri"/>
              <a:cs typeface="Calibri"/>
            </a:endParaRPr>
          </a:p>
          <a:p>
            <a:pPr marL="1971675" indent="-1971675">
              <a:tabLst>
                <a:tab pos="1976438" algn="l"/>
              </a:tabLst>
              <a:defRPr/>
            </a:pPr>
            <a:r>
              <a:rPr lang="en-GB">
                <a:solidFill>
                  <a:srgbClr val="000000"/>
                </a:solidFill>
                <a:latin typeface="Calibri"/>
                <a:ea typeface="Calibri"/>
                <a:cs typeface="Calibri"/>
              </a:rPr>
              <a:t>         CCS Subsystems</a:t>
            </a:r>
            <a:endParaRPr lang="en-GB" sz="1800" b="0" i="0" u="none" strike="noStrike" kern="1200" cap="none" spc="0" normalizeH="0" baseline="0" noProof="0">
              <a:ln>
                <a:noFill/>
              </a:ln>
              <a:solidFill>
                <a:schemeClr val="tx1"/>
              </a:solidFill>
              <a:effectLst/>
              <a:uLnTx/>
              <a:uFillTx/>
              <a:latin typeface="Calibri"/>
              <a:ea typeface="Calibri"/>
              <a:cs typeface="Calibri"/>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784328"/>
          </a:xfrm>
          <a:prstGeom prst="roundRect">
            <a:avLst>
              <a:gd name="adj" fmla="val 4382"/>
            </a:avLst>
          </a:prstGeom>
          <a:noFill/>
          <a:ln w="38100">
            <a:solidFill>
              <a:srgbClr val="1B864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spcAft>
                <a:spcPts val="600"/>
              </a:spcAft>
              <a:defRPr/>
            </a:pPr>
            <a:r>
              <a:rPr kumimoji="0" lang="en-GB" b="1" i="0" u="none" strike="noStrike" kern="1200" cap="none" spc="-50" normalizeH="0" noProof="0">
                <a:ln>
                  <a:noFill/>
                </a:ln>
                <a:solidFill>
                  <a:schemeClr val="tx1"/>
                </a:solidFill>
                <a:effectLst/>
                <a:uLnTx/>
                <a:uFillTx/>
                <a:ea typeface="+mn-ea"/>
                <a:cs typeface="+mn-cs"/>
              </a:rPr>
              <a:t>Overview</a:t>
            </a:r>
            <a:r>
              <a:rPr lang="en-GB" b="1" spc="-50">
                <a:solidFill>
                  <a:schemeClr val="tx1"/>
                </a:solidFill>
              </a:rPr>
              <a:t> </a:t>
            </a:r>
            <a:r>
              <a:rPr lang="en-GB" spc="-50">
                <a:solidFill>
                  <a:schemeClr val="tx1"/>
                </a:solidFill>
              </a:rPr>
              <a:t>– </a:t>
            </a:r>
            <a:r>
              <a:rPr lang="en-GB">
                <a:solidFill>
                  <a:schemeClr val="tx1"/>
                </a:solidFill>
              </a:rPr>
              <a:t>GMGN2694 Issue 1 gives a methodology with an objective to achieve close EMC between rolling stock and CCS subsystems before route compatibility assessments taking place. The guidance note also gives explanations and the electromagnetic susceptibility limits of a range of CCS subsystems such as for EBI track 200 track circuits. Also, for other types of electromagnetic coupling which can be used in conjunction with the BS EN 50121 series standards that set out requirements and guidance for rolling stock and CCS subsystem EMC.</a:t>
            </a:r>
            <a:r>
              <a:rPr lang="en-GB" b="1" spc="-50">
                <a:solidFill>
                  <a:schemeClr val="tx1"/>
                </a:solidFill>
              </a:rPr>
              <a:t> </a:t>
            </a:r>
          </a:p>
          <a:p>
            <a:pPr>
              <a:spcAft>
                <a:spcPts val="600"/>
              </a:spcAft>
              <a:defRPr/>
            </a:pPr>
            <a:endParaRPr kumimoji="0" lang="en-GB" sz="800" b="1" i="0" u="none" strike="noStrike" kern="1200" cap="none" spc="-50" normalizeH="0" noProof="0">
              <a:ln>
                <a:noFill/>
              </a:ln>
              <a:solidFill>
                <a:schemeClr val="tx1"/>
              </a:solidFill>
              <a:effectLst/>
              <a:uLnTx/>
              <a:uFillTx/>
              <a:ea typeface="+mn-ea"/>
              <a:cs typeface="+mn-cs"/>
            </a:endParaRPr>
          </a:p>
          <a:p>
            <a:pPr>
              <a:spcAft>
                <a:spcPts val="600"/>
              </a:spcAft>
              <a:defRPr/>
            </a:pPr>
            <a:r>
              <a:rPr kumimoji="0" lang="en-GB" b="1" i="0" u="none" strike="noStrike" kern="1200" cap="none" spc="-50" normalizeH="0" noProof="0">
                <a:ln>
                  <a:noFill/>
                </a:ln>
                <a:solidFill>
                  <a:schemeClr val="tx1"/>
                </a:solidFill>
                <a:effectLst/>
                <a:uLnTx/>
                <a:uFillTx/>
                <a:ea typeface="+mn-ea"/>
                <a:cs typeface="+mn-cs"/>
              </a:rPr>
              <a:t>Benefits</a:t>
            </a:r>
            <a:r>
              <a:rPr kumimoji="0" lang="en-GB" i="0" u="none" strike="noStrike" kern="1200" cap="none" spc="-50" normalizeH="0" noProof="0">
                <a:ln>
                  <a:noFill/>
                </a:ln>
                <a:solidFill>
                  <a:schemeClr val="tx1"/>
                </a:solidFill>
                <a:effectLst/>
                <a:uLnTx/>
                <a:uFillTx/>
                <a:ea typeface="+mn-ea"/>
                <a:cs typeface="+mn-cs"/>
              </a:rPr>
              <a:t> – GMGN2694 Issue </a:t>
            </a:r>
            <a:r>
              <a:rPr lang="en-GB" spc="-50">
                <a:solidFill>
                  <a:schemeClr val="tx1"/>
                </a:solidFill>
              </a:rPr>
              <a:t>1 supports</a:t>
            </a:r>
            <a:r>
              <a:rPr kumimoji="0" lang="en-GB" i="0" u="none" strike="noStrike" kern="1200" cap="none" spc="-50" normalizeH="0" noProof="0">
                <a:ln>
                  <a:noFill/>
                </a:ln>
                <a:solidFill>
                  <a:schemeClr val="tx1"/>
                </a:solidFill>
                <a:effectLst/>
                <a:uLnTx/>
                <a:uFillTx/>
                <a:ea typeface="+mn-ea"/>
                <a:cs typeface="+mn-cs"/>
              </a:rPr>
              <a:t> rolling stock designers, suppliers, operators and maintainers in </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r>
              <a:rPr kumimoji="0" lang="en-GB" i="0" u="none" strike="noStrike" kern="1200" cap="none" spc="-50" normalizeH="0" noProof="0">
                <a:ln>
                  <a:noFill/>
                </a:ln>
                <a:solidFill>
                  <a:schemeClr val="tx1"/>
                </a:solidFill>
                <a:effectLst/>
                <a:uLnTx/>
                <a:uFillTx/>
                <a:ea typeface="+mn-ea"/>
                <a:cs typeface="+mn-cs"/>
              </a:rPr>
              <a:t>manufacturing rolling stock that has close EMC from the outset to CCS </a:t>
            </a:r>
            <a:r>
              <a:rPr lang="en-GB" spc="-50">
                <a:solidFill>
                  <a:schemeClr val="tx1"/>
                </a:solidFill>
              </a:rPr>
              <a:t>subsystems. It reduces</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r>
              <a:rPr kumimoji="0" lang="en-GB" i="0" u="none" strike="noStrike" kern="1200" cap="none" spc="-50" normalizeH="0" noProof="0">
                <a:ln>
                  <a:noFill/>
                </a:ln>
                <a:solidFill>
                  <a:schemeClr val="tx1"/>
                </a:solidFill>
                <a:effectLst/>
                <a:uLnTx/>
                <a:uFillTx/>
                <a:ea typeface="+mn-ea"/>
                <a:cs typeface="+mn-cs"/>
              </a:rPr>
              <a:t>the time taken to perform physical EMC testing as set out in RIS-8270-RST.</a:t>
            </a:r>
            <a:endParaRPr lang="en-GB" b="1" spc="-50">
              <a:solidFill>
                <a:schemeClr val="tx1"/>
              </a:solidFill>
            </a:endParaRPr>
          </a:p>
          <a:p>
            <a:pPr>
              <a:spcAft>
                <a:spcPts val="600"/>
              </a:spcAft>
              <a:defRPr/>
            </a:pPr>
            <a:endParaRPr kumimoji="0" lang="en-GB" sz="800" b="1" i="0" u="none" strike="noStrike" kern="1200" cap="none" spc="-50" normalizeH="0" noProof="0">
              <a:ln>
                <a:noFill/>
              </a:ln>
              <a:solidFill>
                <a:schemeClr val="tx1"/>
              </a:solidFill>
              <a:effectLst/>
              <a:uLnTx/>
              <a:uFillTx/>
              <a:ea typeface="+mn-ea"/>
              <a:cs typeface="+mn-cs"/>
            </a:endParaRPr>
          </a:p>
          <a:p>
            <a:pPr>
              <a:spcAft>
                <a:spcPts val="600"/>
              </a:spcAft>
              <a:defRPr/>
            </a:pPr>
            <a:r>
              <a:rPr kumimoji="0" lang="en-GB" b="1" i="0" u="none" strike="noStrike" kern="1200" cap="none" spc="-50" normalizeH="0" noProof="0">
                <a:ln>
                  <a:noFill/>
                </a:ln>
                <a:solidFill>
                  <a:schemeClr val="tx1"/>
                </a:solidFill>
                <a:effectLst/>
                <a:uLnTx/>
                <a:uFillTx/>
                <a:ea typeface="+mn-ea"/>
                <a:cs typeface="+mn-cs"/>
              </a:rPr>
              <a:t>Audience </a:t>
            </a:r>
            <a:r>
              <a:rPr kumimoji="0" lang="en-GB" i="0" u="none" strike="noStrike" kern="1200" cap="none" spc="-50" normalizeH="0" noProof="0">
                <a:ln>
                  <a:noFill/>
                </a:ln>
                <a:solidFill>
                  <a:schemeClr val="tx1"/>
                </a:solidFill>
                <a:effectLst/>
                <a:uLnTx/>
                <a:uFillTx/>
                <a:ea typeface="+mn-ea"/>
                <a:cs typeface="+mn-cs"/>
              </a:rPr>
              <a:t>– This document is intended to be used by:</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r>
              <a:rPr kumimoji="0" lang="en-GB" i="0" u="none" strike="noStrike" kern="1200" cap="none" spc="-50" normalizeH="0" noProof="0">
                <a:ln>
                  <a:noFill/>
                </a:ln>
                <a:solidFill>
                  <a:schemeClr val="tx1"/>
                </a:solidFill>
                <a:effectLst/>
                <a:uLnTx/>
                <a:uFillTx/>
                <a:ea typeface="+mn-ea"/>
                <a:cs typeface="+mn-cs"/>
              </a:rPr>
              <a:t>• Rolling stock designers </a:t>
            </a:r>
            <a:r>
              <a:rPr lang="en-GB"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Rolling stock manufacturers </a:t>
            </a:r>
            <a:r>
              <a:rPr lang="en-GB"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Train operating companies (TOC)</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r>
              <a:rPr kumimoji="0" lang="en-GB" i="0" u="none" strike="noStrike" kern="1200" cap="none" spc="-50" normalizeH="0" noProof="0">
                <a:ln>
                  <a:noFill/>
                </a:ln>
                <a:solidFill>
                  <a:schemeClr val="tx1"/>
                </a:solidFill>
                <a:effectLst/>
                <a:uLnTx/>
                <a:uFillTx/>
                <a:ea typeface="+mn-ea"/>
                <a:cs typeface="+mn-cs"/>
              </a:rPr>
              <a:t>• Freight operating companies (FOC) </a:t>
            </a:r>
            <a:r>
              <a:rPr lang="en-GB"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Rolling stock owning companies (ROSCO)</a:t>
            </a:r>
            <a:endParaRPr lang="en-GB" i="0" u="none" strike="noStrike" kern="1200" cap="none" spc="-50" normalizeH="0" noProof="0">
              <a:ln>
                <a:noFill/>
              </a:ln>
              <a:solidFill>
                <a:schemeClr val="tx1"/>
              </a:solidFill>
              <a:effectLst/>
              <a:uLnTx/>
              <a:uFillTx/>
              <a:ea typeface="Calibri"/>
              <a:cs typeface="Calibri"/>
            </a:endParaRPr>
          </a:p>
          <a:p>
            <a:pPr>
              <a:spcAft>
                <a:spcPts val="600"/>
              </a:spcAft>
              <a:defRPr/>
            </a:pPr>
            <a:r>
              <a:rPr kumimoji="0" lang="en-GB" i="0" u="none" strike="noStrike" kern="1200" cap="none" spc="-50" normalizeH="0" noProof="0">
                <a:ln>
                  <a:noFill/>
                </a:ln>
                <a:solidFill>
                  <a:schemeClr val="tx1"/>
                </a:solidFill>
                <a:effectLst/>
                <a:uLnTx/>
                <a:uFillTx/>
                <a:ea typeface="+mn-ea"/>
                <a:cs typeface="+mn-cs"/>
              </a:rPr>
              <a:t>• Infrastructure managers </a:t>
            </a:r>
            <a:r>
              <a:rPr lang="en-GB" spc="-50">
                <a:solidFill>
                  <a:schemeClr val="tx1"/>
                </a:solidFill>
              </a:rPr>
              <a:t>      </a:t>
            </a:r>
            <a:r>
              <a:rPr kumimoji="0" lang="en-GB" i="0" u="none" strike="noStrike" kern="1200" cap="none" spc="-50" normalizeH="0" noProof="0">
                <a:ln>
                  <a:noFill/>
                </a:ln>
                <a:solidFill>
                  <a:schemeClr val="tx1"/>
                </a:solidFill>
                <a:effectLst/>
                <a:uLnTx/>
                <a:uFillTx/>
                <a:ea typeface="+mn-ea"/>
                <a:cs typeface="+mn-cs"/>
              </a:rPr>
              <a:t>• Rolling stock and CCS system supplier</a:t>
            </a:r>
            <a:endParaRPr lang="en-GB">
              <a:solidFill>
                <a:schemeClr val="tx1"/>
              </a:solidFill>
            </a:endParaRPr>
          </a:p>
          <a:p>
            <a:pPr>
              <a:spcAft>
                <a:spcPts val="600"/>
              </a:spcAft>
              <a:defRPr/>
            </a:pPr>
            <a:endParaRPr kumimoji="0" lang="en-GB" i="0" u="none" strike="noStrike" kern="1200" cap="none" spc="-50" normalizeH="0" noProof="0">
              <a:ln>
                <a:noFill/>
              </a:ln>
              <a:solidFill>
                <a:schemeClr val="tx1"/>
              </a:solidFill>
              <a:effectLst/>
              <a:uLnTx/>
              <a:uFillTx/>
              <a:ea typeface="+mn-ea"/>
              <a:cs typeface="+mn-cs"/>
            </a:endParaRPr>
          </a:p>
        </p:txBody>
      </p:sp>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a:t>
            </a:r>
            <a:r>
              <a:rPr lang="en-GB" sz="2400" spc="-50">
                <a:solidFill>
                  <a:prstClr val="black"/>
                </a:solidFill>
                <a:latin typeface="Calibri"/>
              </a:rPr>
              <a:t>standards</a:t>
            </a:r>
            <a:r>
              <a:rPr kumimoji="0" lang="en-GB" sz="2400" b="0" i="0" u="none" strike="noStrike" kern="1200" cap="none" spc="-50" normalizeH="0" baseline="0" noProof="0">
                <a:ln>
                  <a:noFill/>
                </a:ln>
                <a:solidFill>
                  <a:prstClr val="black"/>
                </a:solidFill>
                <a:effectLst/>
                <a:uLnTx/>
                <a:uFillTx/>
                <a:latin typeface="Calibri"/>
                <a:ea typeface="+mj-ea"/>
                <a:cs typeface="+mj-cs"/>
              </a:rPr>
              <a:t> – </a:t>
            </a:r>
            <a:r>
              <a:rPr lang="en-GB" sz="2400" spc="-50">
                <a:solidFill>
                  <a:prstClr val="black"/>
                </a:solidFill>
                <a:latin typeface="Calibri"/>
              </a:rPr>
              <a:t>September</a:t>
            </a:r>
            <a:r>
              <a:rPr kumimoji="0" lang="en-GB" sz="2400" b="0" i="0" u="none" strike="noStrike" kern="1200" cap="none" spc="-50" normalizeH="0" baseline="0" noProof="0">
                <a:ln>
                  <a:noFill/>
                </a:ln>
                <a:solidFill>
                  <a:prstClr val="black"/>
                </a:solidFill>
                <a:effectLst/>
                <a:uLnTx/>
                <a:uFillTx/>
                <a:latin typeface="Calibri"/>
                <a:ea typeface="+mj-ea"/>
                <a:cs typeface="+mj-cs"/>
              </a:rPr>
              <a:t>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4"/>
          <a:stretch>
            <a:fillRect/>
          </a:stretch>
        </p:blipFill>
        <p:spPr>
          <a:xfrm>
            <a:off x="10362841" y="532335"/>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5"/>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94762"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6"/>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a:t>RU</a:t>
              </a:r>
            </a:p>
          </p:txBody>
        </p:sp>
      </p:grpSp>
      <p:grpSp>
        <p:nvGrpSpPr>
          <p:cNvPr id="4" name="Group 3">
            <a:extLst>
              <a:ext uri="{FF2B5EF4-FFF2-40B4-BE49-F238E27FC236}">
                <a16:creationId xmlns:a16="http://schemas.microsoft.com/office/drawing/2014/main" id="{CDAB088C-F746-8D0E-0441-2641FB56262A}"/>
              </a:ext>
            </a:extLst>
          </p:cNvPr>
          <p:cNvGrpSpPr/>
          <p:nvPr/>
        </p:nvGrpSpPr>
        <p:grpSpPr>
          <a:xfrm>
            <a:off x="264822" y="2154299"/>
            <a:ext cx="779880" cy="720000"/>
            <a:chOff x="245315" y="3016903"/>
            <a:chExt cx="779880" cy="720000"/>
          </a:xfrm>
        </p:grpSpPr>
        <p:grpSp>
          <p:nvGrpSpPr>
            <p:cNvPr id="272" name="Group 271">
              <a:extLst>
                <a:ext uri="{FF2B5EF4-FFF2-40B4-BE49-F238E27FC236}">
                  <a16:creationId xmlns:a16="http://schemas.microsoft.com/office/drawing/2014/main" id="{DC2F099A-5C15-4A75-A9FD-AA44069EC83C}"/>
                </a:ext>
              </a:extLst>
            </p:cNvPr>
            <p:cNvGrpSpPr/>
            <p:nvPr/>
          </p:nvGrpSpPr>
          <p:grpSpPr>
            <a:xfrm>
              <a:off x="278739" y="3016903"/>
              <a:ext cx="720000" cy="720000"/>
              <a:chOff x="300871" y="4939444"/>
              <a:chExt cx="720000" cy="720000"/>
            </a:xfrm>
          </p:grpSpPr>
          <p:sp>
            <p:nvSpPr>
              <p:cNvPr id="264" name="Rectangle: Rounded Corners 263">
                <a:extLst>
                  <a:ext uri="{FF2B5EF4-FFF2-40B4-BE49-F238E27FC236}">
                    <a16:creationId xmlns:a16="http://schemas.microsoft.com/office/drawing/2014/main" id="{08A90D6D-F7F4-4F56-AE5D-DA56069A34AD}"/>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1" name="Picture 270">
                <a:extLst>
                  <a:ext uri="{FF2B5EF4-FFF2-40B4-BE49-F238E27FC236}">
                    <a16:creationId xmlns:a16="http://schemas.microsoft.com/office/drawing/2014/main" id="{E6168258-AEC0-47E3-9605-5B3685AF6413}"/>
                  </a:ext>
                </a:extLst>
              </p:cNvPr>
              <p:cNvPicPr>
                <a:picLocks noChangeAspect="1"/>
              </p:cNvPicPr>
              <p:nvPr/>
            </p:nvPicPr>
            <p:blipFill>
              <a:blip r:embed="rId7"/>
              <a:stretch>
                <a:fillRect/>
              </a:stretch>
            </p:blipFill>
            <p:spPr>
              <a:xfrm>
                <a:off x="300871" y="4957059"/>
                <a:ext cx="665743" cy="546505"/>
              </a:xfrm>
              <a:prstGeom prst="rect">
                <a:avLst/>
              </a:prstGeom>
            </p:spPr>
          </p:pic>
        </p:grpSp>
        <p:sp>
          <p:nvSpPr>
            <p:cNvPr id="2" name="TextBox 1">
              <a:extLst>
                <a:ext uri="{FF2B5EF4-FFF2-40B4-BE49-F238E27FC236}">
                  <a16:creationId xmlns:a16="http://schemas.microsoft.com/office/drawing/2014/main" id="{46DD1692-C40E-75F3-5337-614747D69D42}"/>
                </a:ext>
              </a:extLst>
            </p:cNvPr>
            <p:cNvSpPr txBox="1"/>
            <p:nvPr/>
          </p:nvSpPr>
          <p:spPr>
            <a:xfrm>
              <a:off x="245315" y="3411746"/>
              <a:ext cx="779880" cy="292388"/>
            </a:xfrm>
            <a:prstGeom prst="rect">
              <a:avLst/>
            </a:prstGeom>
            <a:noFill/>
          </p:spPr>
          <p:txBody>
            <a:bodyPr wrap="square" rtlCol="0">
              <a:spAutoFit/>
            </a:bodyPr>
            <a:lstStyle/>
            <a:p>
              <a:pPr algn="ctr"/>
              <a:r>
                <a:rPr lang="en-GB" sz="1300" b="1" spc="-50"/>
                <a:t>Builders</a:t>
              </a:r>
            </a:p>
          </p:txBody>
        </p:sp>
      </p:grpSp>
      <p:pic>
        <p:nvPicPr>
          <p:cNvPr id="7" name="Picture 6" descr="A green circle with white lines on it&#10;&#10;Description automatically generated">
            <a:extLst>
              <a:ext uri="{FF2B5EF4-FFF2-40B4-BE49-F238E27FC236}">
                <a16:creationId xmlns:a16="http://schemas.microsoft.com/office/drawing/2014/main" id="{C684AD5C-6897-632A-72FA-A6E1CE0B90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762" y="555512"/>
            <a:ext cx="720000" cy="720000"/>
          </a:xfrm>
          <a:prstGeom prst="rect">
            <a:avLst/>
          </a:prstGeom>
        </p:spPr>
      </p:pic>
      <p:grpSp>
        <p:nvGrpSpPr>
          <p:cNvPr id="10" name="Group 9">
            <a:extLst>
              <a:ext uri="{FF2B5EF4-FFF2-40B4-BE49-F238E27FC236}">
                <a16:creationId xmlns:a16="http://schemas.microsoft.com/office/drawing/2014/main" id="{AD0EA1D4-895E-39BA-10DE-7D179CAA3D87}"/>
              </a:ext>
            </a:extLst>
          </p:cNvPr>
          <p:cNvGrpSpPr/>
          <p:nvPr/>
        </p:nvGrpSpPr>
        <p:grpSpPr>
          <a:xfrm>
            <a:off x="286497" y="2925291"/>
            <a:ext cx="736531" cy="728660"/>
            <a:chOff x="260945" y="3762574"/>
            <a:chExt cx="736531" cy="728660"/>
          </a:xfrm>
        </p:grpSpPr>
        <p:grpSp>
          <p:nvGrpSpPr>
            <p:cNvPr id="11" name="Group 10">
              <a:extLst>
                <a:ext uri="{FF2B5EF4-FFF2-40B4-BE49-F238E27FC236}">
                  <a16:creationId xmlns:a16="http://schemas.microsoft.com/office/drawing/2014/main" id="{C45E4F9F-7E69-BD48-5A94-600DD9F77D27}"/>
                </a:ext>
              </a:extLst>
            </p:cNvPr>
            <p:cNvGrpSpPr/>
            <p:nvPr/>
          </p:nvGrpSpPr>
          <p:grpSpPr>
            <a:xfrm>
              <a:off x="260945" y="3771234"/>
              <a:ext cx="736531" cy="720000"/>
              <a:chOff x="262400" y="2964625"/>
              <a:chExt cx="736531" cy="720000"/>
            </a:xfrm>
          </p:grpSpPr>
          <p:sp>
            <p:nvSpPr>
              <p:cNvPr id="13" name="Rectangle: Rounded Corners 12">
                <a:extLst>
                  <a:ext uri="{FF2B5EF4-FFF2-40B4-BE49-F238E27FC236}">
                    <a16:creationId xmlns:a16="http://schemas.microsoft.com/office/drawing/2014/main" id="{72E99281-2054-29ED-A517-419AFE8F60D9}"/>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8BBF861-0DB9-3FFE-C240-19A556BDE6ED}"/>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Calibri" panose="020F0502020204030204"/>
                    <a:ea typeface="+mn-ea"/>
                    <a:cs typeface="+mn-cs"/>
                  </a:rPr>
                  <a:t>Suppliers</a:t>
                </a:r>
              </a:p>
            </p:txBody>
          </p:sp>
        </p:grpSp>
        <p:pic>
          <p:nvPicPr>
            <p:cNvPr id="12" name="Graphic 11" descr="Handshake outline">
              <a:extLst>
                <a:ext uri="{FF2B5EF4-FFF2-40B4-BE49-F238E27FC236}">
                  <a16:creationId xmlns:a16="http://schemas.microsoft.com/office/drawing/2014/main" id="{089C2878-6E2D-7730-6530-702985FF1D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grpSp>
        <p:nvGrpSpPr>
          <p:cNvPr id="16" name="Group 15">
            <a:extLst>
              <a:ext uri="{FF2B5EF4-FFF2-40B4-BE49-F238E27FC236}">
                <a16:creationId xmlns:a16="http://schemas.microsoft.com/office/drawing/2014/main" id="{E15410DA-A3B5-C7D4-093A-E2A3BCF8F52F}"/>
              </a:ext>
            </a:extLst>
          </p:cNvPr>
          <p:cNvGrpSpPr/>
          <p:nvPr/>
        </p:nvGrpSpPr>
        <p:grpSpPr>
          <a:xfrm>
            <a:off x="245543" y="4479145"/>
            <a:ext cx="818438" cy="720000"/>
            <a:chOff x="234505" y="3795715"/>
            <a:chExt cx="818438" cy="720000"/>
          </a:xfrm>
        </p:grpSpPr>
        <p:sp>
          <p:nvSpPr>
            <p:cNvPr id="17" name="Rectangle: Rounded Corners 16">
              <a:extLst>
                <a:ext uri="{FF2B5EF4-FFF2-40B4-BE49-F238E27FC236}">
                  <a16:creationId xmlns:a16="http://schemas.microsoft.com/office/drawing/2014/main" id="{8D3A0AF4-0A85-2627-D44C-C761752B3972}"/>
                </a:ext>
              </a:extLst>
            </p:cNvPr>
            <p:cNvSpPr/>
            <p:nvPr/>
          </p:nvSpPr>
          <p:spPr>
            <a:xfrm>
              <a:off x="279057" y="379571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4E045BEE-5907-8B54-1C8E-7A4B7338350F}"/>
                </a:ext>
              </a:extLst>
            </p:cNvPr>
            <p:cNvGrpSpPr/>
            <p:nvPr/>
          </p:nvGrpSpPr>
          <p:grpSpPr>
            <a:xfrm>
              <a:off x="234505" y="3829861"/>
              <a:ext cx="818438" cy="612349"/>
              <a:chOff x="234505" y="3829861"/>
              <a:chExt cx="818438" cy="612349"/>
            </a:xfrm>
          </p:grpSpPr>
          <p:grpSp>
            <p:nvGrpSpPr>
              <p:cNvPr id="20" name="Group 19">
                <a:extLst>
                  <a:ext uri="{FF2B5EF4-FFF2-40B4-BE49-F238E27FC236}">
                    <a16:creationId xmlns:a16="http://schemas.microsoft.com/office/drawing/2014/main" id="{EB8EB040-413F-2CB7-ED97-B9AA90282A54}"/>
                  </a:ext>
                </a:extLst>
              </p:cNvPr>
              <p:cNvGrpSpPr/>
              <p:nvPr/>
            </p:nvGrpSpPr>
            <p:grpSpPr>
              <a:xfrm>
                <a:off x="440269" y="3829861"/>
                <a:ext cx="396564" cy="492881"/>
                <a:chOff x="7256923" y="5021955"/>
                <a:chExt cx="847205" cy="1052973"/>
              </a:xfrm>
            </p:grpSpPr>
            <p:sp>
              <p:nvSpPr>
                <p:cNvPr id="23" name="Freeform: Shape 22">
                  <a:extLst>
                    <a:ext uri="{FF2B5EF4-FFF2-40B4-BE49-F238E27FC236}">
                      <a16:creationId xmlns:a16="http://schemas.microsoft.com/office/drawing/2014/main" id="{ACB1C9BA-F47E-B6AF-2BD8-893103D73E64}"/>
                    </a:ext>
                  </a:extLst>
                </p:cNvPr>
                <p:cNvSpPr/>
                <p:nvPr/>
              </p:nvSpPr>
              <p:spPr>
                <a:xfrm>
                  <a:off x="7256923" y="5021955"/>
                  <a:ext cx="847205" cy="1024322"/>
                </a:xfrm>
                <a:custGeom>
                  <a:avLst/>
                  <a:gdLst>
                    <a:gd name="connsiteX0" fmla="*/ 206322 w 847205"/>
                    <a:gd name="connsiteY0" fmla="*/ 549668 h 1024322"/>
                    <a:gd name="connsiteX1" fmla="*/ 70522 w 847205"/>
                    <a:gd name="connsiteY1" fmla="*/ 627268 h 1024322"/>
                    <a:gd name="connsiteX2" fmla="*/ 22669 w 847205"/>
                    <a:gd name="connsiteY2" fmla="*/ 722975 h 1024322"/>
                    <a:gd name="connsiteX3" fmla="*/ 682 w 847205"/>
                    <a:gd name="connsiteY3" fmla="*/ 914389 h 1024322"/>
                    <a:gd name="connsiteX4" fmla="*/ 33015 w 847205"/>
                    <a:gd name="connsiteY4" fmla="*/ 986816 h 1024322"/>
                    <a:gd name="connsiteX5" fmla="*/ 106735 w 847205"/>
                    <a:gd name="connsiteY5" fmla="*/ 1024322 h 1024322"/>
                    <a:gd name="connsiteX6" fmla="*/ 118375 w 847205"/>
                    <a:gd name="connsiteY6" fmla="*/ 1024322 h 1024322"/>
                    <a:gd name="connsiteX7" fmla="*/ 118375 w 847205"/>
                    <a:gd name="connsiteY7" fmla="*/ 973882 h 1024322"/>
                    <a:gd name="connsiteX8" fmla="*/ 61469 w 847205"/>
                    <a:gd name="connsiteY8" fmla="*/ 944136 h 1024322"/>
                    <a:gd name="connsiteX9" fmla="*/ 51122 w 847205"/>
                    <a:gd name="connsiteY9" fmla="*/ 920856 h 1024322"/>
                    <a:gd name="connsiteX10" fmla="*/ 74402 w 847205"/>
                    <a:gd name="connsiteY10" fmla="*/ 726855 h 1024322"/>
                    <a:gd name="connsiteX11" fmla="*/ 74402 w 847205"/>
                    <a:gd name="connsiteY11" fmla="*/ 724268 h 1024322"/>
                    <a:gd name="connsiteX12" fmla="*/ 104149 w 847205"/>
                    <a:gd name="connsiteY12" fmla="*/ 666068 h 1024322"/>
                    <a:gd name="connsiteX13" fmla="*/ 259349 w 847205"/>
                    <a:gd name="connsiteY13" fmla="*/ 583295 h 1024322"/>
                    <a:gd name="connsiteX14" fmla="*/ 423603 w 847205"/>
                    <a:gd name="connsiteY14" fmla="*/ 620802 h 1024322"/>
                    <a:gd name="connsiteX15" fmla="*/ 587857 w 847205"/>
                    <a:gd name="connsiteY15" fmla="*/ 583295 h 1024322"/>
                    <a:gd name="connsiteX16" fmla="*/ 743057 w 847205"/>
                    <a:gd name="connsiteY16" fmla="*/ 666068 h 1024322"/>
                    <a:gd name="connsiteX17" fmla="*/ 772804 w 847205"/>
                    <a:gd name="connsiteY17" fmla="*/ 724268 h 1024322"/>
                    <a:gd name="connsiteX18" fmla="*/ 796084 w 847205"/>
                    <a:gd name="connsiteY18" fmla="*/ 919562 h 1024322"/>
                    <a:gd name="connsiteX19" fmla="*/ 785737 w 847205"/>
                    <a:gd name="connsiteY19" fmla="*/ 942842 h 1024322"/>
                    <a:gd name="connsiteX20" fmla="*/ 785737 w 847205"/>
                    <a:gd name="connsiteY20" fmla="*/ 942842 h 1024322"/>
                    <a:gd name="connsiteX21" fmla="*/ 728830 w 847205"/>
                    <a:gd name="connsiteY21" fmla="*/ 972589 h 1024322"/>
                    <a:gd name="connsiteX22" fmla="*/ 728830 w 847205"/>
                    <a:gd name="connsiteY22" fmla="*/ 1023029 h 1024322"/>
                    <a:gd name="connsiteX23" fmla="*/ 740470 w 847205"/>
                    <a:gd name="connsiteY23" fmla="*/ 1023029 h 1024322"/>
                    <a:gd name="connsiteX24" fmla="*/ 814190 w 847205"/>
                    <a:gd name="connsiteY24" fmla="*/ 985522 h 1024322"/>
                    <a:gd name="connsiteX25" fmla="*/ 814190 w 847205"/>
                    <a:gd name="connsiteY25" fmla="*/ 985522 h 1024322"/>
                    <a:gd name="connsiteX26" fmla="*/ 846524 w 847205"/>
                    <a:gd name="connsiteY26" fmla="*/ 913096 h 1024322"/>
                    <a:gd name="connsiteX27" fmla="*/ 824537 w 847205"/>
                    <a:gd name="connsiteY27" fmla="*/ 722975 h 1024322"/>
                    <a:gd name="connsiteX28" fmla="*/ 776684 w 847205"/>
                    <a:gd name="connsiteY28" fmla="*/ 627268 h 1024322"/>
                    <a:gd name="connsiteX29" fmla="*/ 640883 w 847205"/>
                    <a:gd name="connsiteY29" fmla="*/ 549668 h 1024322"/>
                    <a:gd name="connsiteX30" fmla="*/ 643470 w 847205"/>
                    <a:gd name="connsiteY30" fmla="*/ 228921 h 1024322"/>
                    <a:gd name="connsiteX31" fmla="*/ 635710 w 847205"/>
                    <a:gd name="connsiteY31" fmla="*/ 166840 h 1024322"/>
                    <a:gd name="connsiteX32" fmla="*/ 519310 w 847205"/>
                    <a:gd name="connsiteY32" fmla="*/ 23280 h 1024322"/>
                    <a:gd name="connsiteX33" fmla="*/ 502496 w 847205"/>
                    <a:gd name="connsiteY33" fmla="*/ 24573 h 1024322"/>
                    <a:gd name="connsiteX34" fmla="*/ 490856 w 847205"/>
                    <a:gd name="connsiteY34" fmla="*/ 33627 h 1024322"/>
                    <a:gd name="connsiteX35" fmla="*/ 477923 w 847205"/>
                    <a:gd name="connsiteY35" fmla="*/ 15520 h 1024322"/>
                    <a:gd name="connsiteX36" fmla="*/ 461110 w 847205"/>
                    <a:gd name="connsiteY36" fmla="*/ 3880 h 1024322"/>
                    <a:gd name="connsiteX37" fmla="*/ 423603 w 847205"/>
                    <a:gd name="connsiteY37" fmla="*/ 0 h 1024322"/>
                    <a:gd name="connsiteX38" fmla="*/ 281336 w 847205"/>
                    <a:gd name="connsiteY38" fmla="*/ 53027 h 1024322"/>
                    <a:gd name="connsiteX39" fmla="*/ 206322 w 847205"/>
                    <a:gd name="connsiteY39" fmla="*/ 225041 h 1024322"/>
                    <a:gd name="connsiteX40" fmla="*/ 206322 w 847205"/>
                    <a:gd name="connsiteY40" fmla="*/ 549668 h 1024322"/>
                    <a:gd name="connsiteX41" fmla="*/ 270989 w 847205"/>
                    <a:gd name="connsiteY41" fmla="*/ 338854 h 1024322"/>
                    <a:gd name="connsiteX42" fmla="*/ 280043 w 847205"/>
                    <a:gd name="connsiteY42" fmla="*/ 232801 h 1024322"/>
                    <a:gd name="connsiteX43" fmla="*/ 565870 w 847205"/>
                    <a:gd name="connsiteY43" fmla="*/ 232801 h 1024322"/>
                    <a:gd name="connsiteX44" fmla="*/ 574923 w 847205"/>
                    <a:gd name="connsiteY44" fmla="*/ 338854 h 1024322"/>
                    <a:gd name="connsiteX45" fmla="*/ 393856 w 847205"/>
                    <a:gd name="connsiteY45" fmla="*/ 463014 h 1024322"/>
                    <a:gd name="connsiteX46" fmla="*/ 270989 w 847205"/>
                    <a:gd name="connsiteY46" fmla="*/ 338854 h 1024322"/>
                    <a:gd name="connsiteX47" fmla="*/ 322723 w 847205"/>
                    <a:gd name="connsiteY47" fmla="*/ 554841 h 1024322"/>
                    <a:gd name="connsiteX48" fmla="*/ 346003 w 847205"/>
                    <a:gd name="connsiteY48" fmla="*/ 504401 h 1024322"/>
                    <a:gd name="connsiteX49" fmla="*/ 346003 w 847205"/>
                    <a:gd name="connsiteY49" fmla="*/ 501815 h 1024322"/>
                    <a:gd name="connsiteX50" fmla="*/ 501203 w 847205"/>
                    <a:gd name="connsiteY50" fmla="*/ 501815 h 1024322"/>
                    <a:gd name="connsiteX51" fmla="*/ 501203 w 847205"/>
                    <a:gd name="connsiteY51" fmla="*/ 504401 h 1024322"/>
                    <a:gd name="connsiteX52" fmla="*/ 524483 w 847205"/>
                    <a:gd name="connsiteY52" fmla="*/ 554841 h 1024322"/>
                    <a:gd name="connsiteX53" fmla="*/ 423603 w 847205"/>
                    <a:gd name="connsiteY53" fmla="*/ 569068 h 1024322"/>
                    <a:gd name="connsiteX54" fmla="*/ 322723 w 847205"/>
                    <a:gd name="connsiteY54" fmla="*/ 554841 h 102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7205" h="1024322">
                      <a:moveTo>
                        <a:pt x="206322" y="549668"/>
                      </a:moveTo>
                      <a:cubicBezTo>
                        <a:pt x="157176" y="569068"/>
                        <a:pt x="111909" y="594935"/>
                        <a:pt x="70522" y="627268"/>
                      </a:cubicBezTo>
                      <a:cubicBezTo>
                        <a:pt x="42069" y="650548"/>
                        <a:pt x="23962" y="685468"/>
                        <a:pt x="22669" y="722975"/>
                      </a:cubicBezTo>
                      <a:lnTo>
                        <a:pt x="682" y="914389"/>
                      </a:lnTo>
                      <a:cubicBezTo>
                        <a:pt x="-3198" y="942842"/>
                        <a:pt x="9735" y="971296"/>
                        <a:pt x="33015" y="986816"/>
                      </a:cubicBezTo>
                      <a:cubicBezTo>
                        <a:pt x="56295" y="1002336"/>
                        <a:pt x="80869" y="1013976"/>
                        <a:pt x="106735" y="1024322"/>
                      </a:cubicBezTo>
                      <a:lnTo>
                        <a:pt x="118375" y="1024322"/>
                      </a:lnTo>
                      <a:lnTo>
                        <a:pt x="118375" y="973882"/>
                      </a:lnTo>
                      <a:cubicBezTo>
                        <a:pt x="98975" y="966122"/>
                        <a:pt x="79575" y="955776"/>
                        <a:pt x="61469" y="944136"/>
                      </a:cubicBezTo>
                      <a:cubicBezTo>
                        <a:pt x="53709" y="938962"/>
                        <a:pt x="49829" y="929909"/>
                        <a:pt x="51122" y="920856"/>
                      </a:cubicBezTo>
                      <a:lnTo>
                        <a:pt x="74402" y="726855"/>
                      </a:lnTo>
                      <a:lnTo>
                        <a:pt x="74402" y="724268"/>
                      </a:lnTo>
                      <a:cubicBezTo>
                        <a:pt x="75695" y="700988"/>
                        <a:pt x="86042" y="680295"/>
                        <a:pt x="104149" y="666068"/>
                      </a:cubicBezTo>
                      <a:cubicBezTo>
                        <a:pt x="139069" y="636322"/>
                        <a:pt x="189509" y="609161"/>
                        <a:pt x="259349" y="583295"/>
                      </a:cubicBezTo>
                      <a:cubicBezTo>
                        <a:pt x="298149" y="606575"/>
                        <a:pt x="357643" y="620802"/>
                        <a:pt x="423603" y="620802"/>
                      </a:cubicBezTo>
                      <a:cubicBezTo>
                        <a:pt x="489563" y="620802"/>
                        <a:pt x="549057" y="606575"/>
                        <a:pt x="587857" y="583295"/>
                      </a:cubicBezTo>
                      <a:cubicBezTo>
                        <a:pt x="658990" y="609161"/>
                        <a:pt x="708137" y="636322"/>
                        <a:pt x="743057" y="666068"/>
                      </a:cubicBezTo>
                      <a:cubicBezTo>
                        <a:pt x="761164" y="680295"/>
                        <a:pt x="771510" y="702282"/>
                        <a:pt x="772804" y="724268"/>
                      </a:cubicBezTo>
                      <a:lnTo>
                        <a:pt x="796084" y="919562"/>
                      </a:lnTo>
                      <a:cubicBezTo>
                        <a:pt x="797377" y="928616"/>
                        <a:pt x="793497" y="937669"/>
                        <a:pt x="785737" y="942842"/>
                      </a:cubicBezTo>
                      <a:lnTo>
                        <a:pt x="785737" y="942842"/>
                      </a:lnTo>
                      <a:cubicBezTo>
                        <a:pt x="767630" y="954482"/>
                        <a:pt x="749524" y="964829"/>
                        <a:pt x="728830" y="972589"/>
                      </a:cubicBezTo>
                      <a:lnTo>
                        <a:pt x="728830" y="1023029"/>
                      </a:lnTo>
                      <a:lnTo>
                        <a:pt x="740470" y="1023029"/>
                      </a:lnTo>
                      <a:cubicBezTo>
                        <a:pt x="766337" y="1013976"/>
                        <a:pt x="790910" y="1001042"/>
                        <a:pt x="814190" y="985522"/>
                      </a:cubicBezTo>
                      <a:lnTo>
                        <a:pt x="814190" y="985522"/>
                      </a:lnTo>
                      <a:cubicBezTo>
                        <a:pt x="837471" y="968709"/>
                        <a:pt x="850404" y="941549"/>
                        <a:pt x="846524" y="913096"/>
                      </a:cubicBezTo>
                      <a:lnTo>
                        <a:pt x="824537" y="722975"/>
                      </a:lnTo>
                      <a:cubicBezTo>
                        <a:pt x="823244" y="685468"/>
                        <a:pt x="805137" y="650548"/>
                        <a:pt x="776684" y="627268"/>
                      </a:cubicBezTo>
                      <a:cubicBezTo>
                        <a:pt x="735297" y="594935"/>
                        <a:pt x="690030" y="567775"/>
                        <a:pt x="640883" y="549668"/>
                      </a:cubicBezTo>
                      <a:cubicBezTo>
                        <a:pt x="640883" y="483708"/>
                        <a:pt x="643470" y="302641"/>
                        <a:pt x="643470" y="228921"/>
                      </a:cubicBezTo>
                      <a:cubicBezTo>
                        <a:pt x="643470" y="208227"/>
                        <a:pt x="640883" y="187534"/>
                        <a:pt x="635710" y="166840"/>
                      </a:cubicBezTo>
                      <a:cubicBezTo>
                        <a:pt x="618897" y="104760"/>
                        <a:pt x="576217" y="53027"/>
                        <a:pt x="519310" y="23280"/>
                      </a:cubicBezTo>
                      <a:cubicBezTo>
                        <a:pt x="514136" y="20693"/>
                        <a:pt x="506376" y="20693"/>
                        <a:pt x="502496" y="24573"/>
                      </a:cubicBezTo>
                      <a:lnTo>
                        <a:pt x="490856" y="33627"/>
                      </a:lnTo>
                      <a:lnTo>
                        <a:pt x="477923" y="15520"/>
                      </a:lnTo>
                      <a:cubicBezTo>
                        <a:pt x="474043" y="9053"/>
                        <a:pt x="467576" y="5173"/>
                        <a:pt x="461110" y="3880"/>
                      </a:cubicBezTo>
                      <a:cubicBezTo>
                        <a:pt x="448176" y="1293"/>
                        <a:pt x="436536" y="0"/>
                        <a:pt x="423603" y="0"/>
                      </a:cubicBezTo>
                      <a:cubicBezTo>
                        <a:pt x="371869" y="0"/>
                        <a:pt x="320136" y="19400"/>
                        <a:pt x="281336" y="53027"/>
                      </a:cubicBezTo>
                      <a:cubicBezTo>
                        <a:pt x="232189" y="97000"/>
                        <a:pt x="205029" y="159080"/>
                        <a:pt x="206322" y="225041"/>
                      </a:cubicBezTo>
                      <a:lnTo>
                        <a:pt x="206322" y="549668"/>
                      </a:lnTo>
                      <a:close/>
                      <a:moveTo>
                        <a:pt x="270989" y="338854"/>
                      </a:moveTo>
                      <a:lnTo>
                        <a:pt x="280043" y="232801"/>
                      </a:lnTo>
                      <a:lnTo>
                        <a:pt x="565870" y="232801"/>
                      </a:lnTo>
                      <a:lnTo>
                        <a:pt x="574923" y="338854"/>
                      </a:lnTo>
                      <a:cubicBezTo>
                        <a:pt x="559403" y="422921"/>
                        <a:pt x="479216" y="478535"/>
                        <a:pt x="393856" y="463014"/>
                      </a:cubicBezTo>
                      <a:cubicBezTo>
                        <a:pt x="331776" y="451374"/>
                        <a:pt x="282629" y="402228"/>
                        <a:pt x="270989" y="338854"/>
                      </a:cubicBezTo>
                      <a:close/>
                      <a:moveTo>
                        <a:pt x="322723" y="554841"/>
                      </a:moveTo>
                      <a:cubicBezTo>
                        <a:pt x="336949" y="543201"/>
                        <a:pt x="346003" y="523801"/>
                        <a:pt x="346003" y="504401"/>
                      </a:cubicBezTo>
                      <a:lnTo>
                        <a:pt x="346003" y="501815"/>
                      </a:lnTo>
                      <a:cubicBezTo>
                        <a:pt x="395149" y="522508"/>
                        <a:pt x="452056" y="522508"/>
                        <a:pt x="501203" y="501815"/>
                      </a:cubicBezTo>
                      <a:lnTo>
                        <a:pt x="501203" y="504401"/>
                      </a:lnTo>
                      <a:cubicBezTo>
                        <a:pt x="501203" y="523801"/>
                        <a:pt x="510256" y="541908"/>
                        <a:pt x="524483" y="554841"/>
                      </a:cubicBezTo>
                      <a:cubicBezTo>
                        <a:pt x="492150" y="565188"/>
                        <a:pt x="457230" y="569068"/>
                        <a:pt x="423603" y="569068"/>
                      </a:cubicBezTo>
                      <a:cubicBezTo>
                        <a:pt x="389976" y="569068"/>
                        <a:pt x="355056" y="565188"/>
                        <a:pt x="322723" y="554841"/>
                      </a:cubicBezTo>
                      <a:close/>
                    </a:path>
                  </a:pathLst>
                </a:custGeom>
                <a:solidFill>
                  <a:schemeClr val="tx1"/>
                </a:solidFill>
                <a:ln w="12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0E95F75-ACFE-E271-5D54-8F3F380A5054}"/>
                    </a:ext>
                  </a:extLst>
                </p:cNvPr>
                <p:cNvSpPr/>
                <p:nvPr/>
              </p:nvSpPr>
              <p:spPr>
                <a:xfrm>
                  <a:off x="7300227" y="5701210"/>
                  <a:ext cx="760596" cy="373718"/>
                </a:xfrm>
                <a:custGeom>
                  <a:avLst/>
                  <a:gdLst>
                    <a:gd name="connsiteX0" fmla="*/ 607292 w 698325"/>
                    <a:gd name="connsiteY0" fmla="*/ 29945 h 373718"/>
                    <a:gd name="connsiteX1" fmla="*/ 577347 w 698325"/>
                    <a:gd name="connsiteY1" fmla="*/ 0 h 373718"/>
                    <a:gd name="connsiteX2" fmla="*/ 577347 w 698325"/>
                    <a:gd name="connsiteY2" fmla="*/ 0 h 373718"/>
                    <a:gd name="connsiteX3" fmla="*/ 120979 w 698325"/>
                    <a:gd name="connsiteY3" fmla="*/ 0 h 373718"/>
                    <a:gd name="connsiteX4" fmla="*/ 91034 w 698325"/>
                    <a:gd name="connsiteY4" fmla="*/ 29945 h 373718"/>
                    <a:gd name="connsiteX5" fmla="*/ 91034 w 698325"/>
                    <a:gd name="connsiteY5" fmla="*/ 29945 h 373718"/>
                    <a:gd name="connsiteX6" fmla="*/ 91034 w 698325"/>
                    <a:gd name="connsiteY6" fmla="*/ 328201 h 373718"/>
                    <a:gd name="connsiteX7" fmla="*/ 0 w 698325"/>
                    <a:gd name="connsiteY7" fmla="*/ 328201 h 373718"/>
                    <a:gd name="connsiteX8" fmla="*/ 0 w 698325"/>
                    <a:gd name="connsiteY8" fmla="*/ 343773 h 373718"/>
                    <a:gd name="connsiteX9" fmla="*/ 29945 w 698325"/>
                    <a:gd name="connsiteY9" fmla="*/ 373718 h 373718"/>
                    <a:gd name="connsiteX10" fmla="*/ 668381 w 698325"/>
                    <a:gd name="connsiteY10" fmla="*/ 373718 h 373718"/>
                    <a:gd name="connsiteX11" fmla="*/ 698326 w 698325"/>
                    <a:gd name="connsiteY11" fmla="*/ 343773 h 373718"/>
                    <a:gd name="connsiteX12" fmla="*/ 698326 w 698325"/>
                    <a:gd name="connsiteY12" fmla="*/ 328201 h 373718"/>
                    <a:gd name="connsiteX13" fmla="*/ 607292 w 698325"/>
                    <a:gd name="connsiteY13" fmla="*/ 328201 h 373718"/>
                    <a:gd name="connsiteX14" fmla="*/ 607292 w 698325"/>
                    <a:gd name="connsiteY14" fmla="*/ 29945 h 373718"/>
                    <a:gd name="connsiteX15" fmla="*/ 286278 w 698325"/>
                    <a:gd name="connsiteY15" fmla="*/ 227585 h 373718"/>
                    <a:gd name="connsiteX16" fmla="*/ 269508 w 698325"/>
                    <a:gd name="connsiteY16" fmla="*/ 244354 h 373718"/>
                    <a:gd name="connsiteX17" fmla="*/ 202431 w 698325"/>
                    <a:gd name="connsiteY17" fmla="*/ 177277 h 373718"/>
                    <a:gd name="connsiteX18" fmla="*/ 269508 w 698325"/>
                    <a:gd name="connsiteY18" fmla="*/ 110199 h 373718"/>
                    <a:gd name="connsiteX19" fmla="*/ 286278 w 698325"/>
                    <a:gd name="connsiteY19" fmla="*/ 126968 h 373718"/>
                    <a:gd name="connsiteX20" fmla="*/ 235969 w 698325"/>
                    <a:gd name="connsiteY20" fmla="*/ 177277 h 373718"/>
                    <a:gd name="connsiteX21" fmla="*/ 286278 w 698325"/>
                    <a:gd name="connsiteY21" fmla="*/ 227585 h 373718"/>
                    <a:gd name="connsiteX22" fmla="*/ 331795 w 698325"/>
                    <a:gd name="connsiteY22" fmla="*/ 252739 h 373718"/>
                    <a:gd name="connsiteX23" fmla="*/ 310234 w 698325"/>
                    <a:gd name="connsiteY23" fmla="*/ 243156 h 373718"/>
                    <a:gd name="connsiteX24" fmla="*/ 366531 w 698325"/>
                    <a:gd name="connsiteY24" fmla="*/ 107803 h 373718"/>
                    <a:gd name="connsiteX25" fmla="*/ 388092 w 698325"/>
                    <a:gd name="connsiteY25" fmla="*/ 117386 h 373718"/>
                    <a:gd name="connsiteX26" fmla="*/ 331795 w 698325"/>
                    <a:gd name="connsiteY26" fmla="*/ 252739 h 373718"/>
                    <a:gd name="connsiteX27" fmla="*/ 427620 w 698325"/>
                    <a:gd name="connsiteY27" fmla="*/ 245552 h 373718"/>
                    <a:gd name="connsiteX28" fmla="*/ 410850 w 698325"/>
                    <a:gd name="connsiteY28" fmla="*/ 228783 h 373718"/>
                    <a:gd name="connsiteX29" fmla="*/ 461159 w 698325"/>
                    <a:gd name="connsiteY29" fmla="*/ 178474 h 373718"/>
                    <a:gd name="connsiteX30" fmla="*/ 410850 w 698325"/>
                    <a:gd name="connsiteY30" fmla="*/ 128166 h 373718"/>
                    <a:gd name="connsiteX31" fmla="*/ 427620 w 698325"/>
                    <a:gd name="connsiteY31" fmla="*/ 111397 h 373718"/>
                    <a:gd name="connsiteX32" fmla="*/ 494697 w 698325"/>
                    <a:gd name="connsiteY32" fmla="*/ 178474 h 373718"/>
                    <a:gd name="connsiteX33" fmla="*/ 427620 w 698325"/>
                    <a:gd name="connsiteY33"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126968 h 373718"/>
                    <a:gd name="connsiteX19" fmla="*/ 235969 w 698326"/>
                    <a:gd name="connsiteY19" fmla="*/ 177277 h 373718"/>
                    <a:gd name="connsiteX20" fmla="*/ 286278 w 698326"/>
                    <a:gd name="connsiteY20" fmla="*/ 227585 h 373718"/>
                    <a:gd name="connsiteX21" fmla="*/ 331795 w 698326"/>
                    <a:gd name="connsiteY21" fmla="*/ 252739 h 373718"/>
                    <a:gd name="connsiteX22" fmla="*/ 310234 w 698326"/>
                    <a:gd name="connsiteY22" fmla="*/ 243156 h 373718"/>
                    <a:gd name="connsiteX23" fmla="*/ 366531 w 698326"/>
                    <a:gd name="connsiteY23" fmla="*/ 107803 h 373718"/>
                    <a:gd name="connsiteX24" fmla="*/ 388092 w 698326"/>
                    <a:gd name="connsiteY24" fmla="*/ 117386 h 373718"/>
                    <a:gd name="connsiteX25" fmla="*/ 331795 w 698326"/>
                    <a:gd name="connsiteY25" fmla="*/ 252739 h 373718"/>
                    <a:gd name="connsiteX26" fmla="*/ 427620 w 698326"/>
                    <a:gd name="connsiteY26" fmla="*/ 245552 h 373718"/>
                    <a:gd name="connsiteX27" fmla="*/ 410850 w 698326"/>
                    <a:gd name="connsiteY27" fmla="*/ 228783 h 373718"/>
                    <a:gd name="connsiteX28" fmla="*/ 461159 w 698326"/>
                    <a:gd name="connsiteY28" fmla="*/ 178474 h 373718"/>
                    <a:gd name="connsiteX29" fmla="*/ 410850 w 698326"/>
                    <a:gd name="connsiteY29" fmla="*/ 128166 h 373718"/>
                    <a:gd name="connsiteX30" fmla="*/ 427620 w 698326"/>
                    <a:gd name="connsiteY30" fmla="*/ 111397 h 373718"/>
                    <a:gd name="connsiteX31" fmla="*/ 494697 w 698326"/>
                    <a:gd name="connsiteY31" fmla="*/ 178474 h 373718"/>
                    <a:gd name="connsiteX32" fmla="*/ 427620 w 698326"/>
                    <a:gd name="connsiteY32"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35969 w 698326"/>
                    <a:gd name="connsiteY18" fmla="*/ 177277 h 373718"/>
                    <a:gd name="connsiteX19" fmla="*/ 286278 w 698326"/>
                    <a:gd name="connsiteY19" fmla="*/ 227585 h 373718"/>
                    <a:gd name="connsiteX20" fmla="*/ 331795 w 698326"/>
                    <a:gd name="connsiteY20" fmla="*/ 252739 h 373718"/>
                    <a:gd name="connsiteX21" fmla="*/ 310234 w 698326"/>
                    <a:gd name="connsiteY21" fmla="*/ 243156 h 373718"/>
                    <a:gd name="connsiteX22" fmla="*/ 366531 w 698326"/>
                    <a:gd name="connsiteY22" fmla="*/ 107803 h 373718"/>
                    <a:gd name="connsiteX23" fmla="*/ 388092 w 698326"/>
                    <a:gd name="connsiteY23" fmla="*/ 117386 h 373718"/>
                    <a:gd name="connsiteX24" fmla="*/ 331795 w 698326"/>
                    <a:gd name="connsiteY24" fmla="*/ 252739 h 373718"/>
                    <a:gd name="connsiteX25" fmla="*/ 427620 w 698326"/>
                    <a:gd name="connsiteY25" fmla="*/ 245552 h 373718"/>
                    <a:gd name="connsiteX26" fmla="*/ 410850 w 698326"/>
                    <a:gd name="connsiteY26" fmla="*/ 228783 h 373718"/>
                    <a:gd name="connsiteX27" fmla="*/ 461159 w 698326"/>
                    <a:gd name="connsiteY27" fmla="*/ 178474 h 373718"/>
                    <a:gd name="connsiteX28" fmla="*/ 410850 w 698326"/>
                    <a:gd name="connsiteY28" fmla="*/ 128166 h 373718"/>
                    <a:gd name="connsiteX29" fmla="*/ 427620 w 698326"/>
                    <a:gd name="connsiteY29" fmla="*/ 111397 h 373718"/>
                    <a:gd name="connsiteX30" fmla="*/ 494697 w 698326"/>
                    <a:gd name="connsiteY30" fmla="*/ 178474 h 373718"/>
                    <a:gd name="connsiteX31" fmla="*/ 427620 w 698326"/>
                    <a:gd name="connsiteY31"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227585 h 373718"/>
                    <a:gd name="connsiteX19" fmla="*/ 331795 w 698326"/>
                    <a:gd name="connsiteY19" fmla="*/ 252739 h 373718"/>
                    <a:gd name="connsiteX20" fmla="*/ 310234 w 698326"/>
                    <a:gd name="connsiteY20" fmla="*/ 243156 h 373718"/>
                    <a:gd name="connsiteX21" fmla="*/ 366531 w 698326"/>
                    <a:gd name="connsiteY21" fmla="*/ 107803 h 373718"/>
                    <a:gd name="connsiteX22" fmla="*/ 388092 w 698326"/>
                    <a:gd name="connsiteY22" fmla="*/ 117386 h 373718"/>
                    <a:gd name="connsiteX23" fmla="*/ 331795 w 698326"/>
                    <a:gd name="connsiteY23" fmla="*/ 252739 h 373718"/>
                    <a:gd name="connsiteX24" fmla="*/ 427620 w 698326"/>
                    <a:gd name="connsiteY24" fmla="*/ 245552 h 373718"/>
                    <a:gd name="connsiteX25" fmla="*/ 410850 w 698326"/>
                    <a:gd name="connsiteY25" fmla="*/ 228783 h 373718"/>
                    <a:gd name="connsiteX26" fmla="*/ 461159 w 698326"/>
                    <a:gd name="connsiteY26" fmla="*/ 178474 h 373718"/>
                    <a:gd name="connsiteX27" fmla="*/ 410850 w 698326"/>
                    <a:gd name="connsiteY27" fmla="*/ 128166 h 373718"/>
                    <a:gd name="connsiteX28" fmla="*/ 427620 w 698326"/>
                    <a:gd name="connsiteY28" fmla="*/ 111397 h 373718"/>
                    <a:gd name="connsiteX29" fmla="*/ 494697 w 698326"/>
                    <a:gd name="connsiteY29" fmla="*/ 178474 h 373718"/>
                    <a:gd name="connsiteX30" fmla="*/ 427620 w 698326"/>
                    <a:gd name="connsiteY30"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86278 w 698326"/>
                    <a:gd name="connsiteY17" fmla="*/ 227585 h 373718"/>
                    <a:gd name="connsiteX18" fmla="*/ 331795 w 698326"/>
                    <a:gd name="connsiteY18" fmla="*/ 252739 h 373718"/>
                    <a:gd name="connsiteX19" fmla="*/ 310234 w 698326"/>
                    <a:gd name="connsiteY19" fmla="*/ 243156 h 373718"/>
                    <a:gd name="connsiteX20" fmla="*/ 366531 w 698326"/>
                    <a:gd name="connsiteY20" fmla="*/ 107803 h 373718"/>
                    <a:gd name="connsiteX21" fmla="*/ 388092 w 698326"/>
                    <a:gd name="connsiteY21" fmla="*/ 117386 h 373718"/>
                    <a:gd name="connsiteX22" fmla="*/ 331795 w 698326"/>
                    <a:gd name="connsiteY22" fmla="*/ 252739 h 373718"/>
                    <a:gd name="connsiteX23" fmla="*/ 427620 w 698326"/>
                    <a:gd name="connsiteY23" fmla="*/ 245552 h 373718"/>
                    <a:gd name="connsiteX24" fmla="*/ 410850 w 698326"/>
                    <a:gd name="connsiteY24" fmla="*/ 228783 h 373718"/>
                    <a:gd name="connsiteX25" fmla="*/ 461159 w 698326"/>
                    <a:gd name="connsiteY25" fmla="*/ 178474 h 373718"/>
                    <a:gd name="connsiteX26" fmla="*/ 410850 w 698326"/>
                    <a:gd name="connsiteY26" fmla="*/ 128166 h 373718"/>
                    <a:gd name="connsiteX27" fmla="*/ 427620 w 698326"/>
                    <a:gd name="connsiteY27" fmla="*/ 111397 h 373718"/>
                    <a:gd name="connsiteX28" fmla="*/ 494697 w 698326"/>
                    <a:gd name="connsiteY28" fmla="*/ 178474 h 373718"/>
                    <a:gd name="connsiteX29" fmla="*/ 427620 w 698326"/>
                    <a:gd name="connsiteY29"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10234 w 698326"/>
                    <a:gd name="connsiteY16" fmla="*/ 243156 h 373718"/>
                    <a:gd name="connsiteX17" fmla="*/ 366531 w 698326"/>
                    <a:gd name="connsiteY17" fmla="*/ 107803 h 373718"/>
                    <a:gd name="connsiteX18" fmla="*/ 388092 w 698326"/>
                    <a:gd name="connsiteY18" fmla="*/ 117386 h 373718"/>
                    <a:gd name="connsiteX19" fmla="*/ 331795 w 698326"/>
                    <a:gd name="connsiteY19" fmla="*/ 252739 h 373718"/>
                    <a:gd name="connsiteX20" fmla="*/ 427620 w 698326"/>
                    <a:gd name="connsiteY20" fmla="*/ 245552 h 373718"/>
                    <a:gd name="connsiteX21" fmla="*/ 410850 w 698326"/>
                    <a:gd name="connsiteY21" fmla="*/ 228783 h 373718"/>
                    <a:gd name="connsiteX22" fmla="*/ 461159 w 698326"/>
                    <a:gd name="connsiteY22" fmla="*/ 178474 h 373718"/>
                    <a:gd name="connsiteX23" fmla="*/ 410850 w 698326"/>
                    <a:gd name="connsiteY23" fmla="*/ 128166 h 373718"/>
                    <a:gd name="connsiteX24" fmla="*/ 427620 w 698326"/>
                    <a:gd name="connsiteY24" fmla="*/ 111397 h 373718"/>
                    <a:gd name="connsiteX25" fmla="*/ 494697 w 698326"/>
                    <a:gd name="connsiteY25" fmla="*/ 178474 h 373718"/>
                    <a:gd name="connsiteX26" fmla="*/ 427620 w 698326"/>
                    <a:gd name="connsiteY26"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66531 w 698326"/>
                    <a:gd name="connsiteY16" fmla="*/ 107803 h 373718"/>
                    <a:gd name="connsiteX17" fmla="*/ 388092 w 698326"/>
                    <a:gd name="connsiteY17" fmla="*/ 117386 h 373718"/>
                    <a:gd name="connsiteX18" fmla="*/ 331795 w 698326"/>
                    <a:gd name="connsiteY18" fmla="*/ 252739 h 373718"/>
                    <a:gd name="connsiteX19" fmla="*/ 427620 w 698326"/>
                    <a:gd name="connsiteY19" fmla="*/ 245552 h 373718"/>
                    <a:gd name="connsiteX20" fmla="*/ 410850 w 698326"/>
                    <a:gd name="connsiteY20" fmla="*/ 228783 h 373718"/>
                    <a:gd name="connsiteX21" fmla="*/ 461159 w 698326"/>
                    <a:gd name="connsiteY21" fmla="*/ 178474 h 373718"/>
                    <a:gd name="connsiteX22" fmla="*/ 410850 w 698326"/>
                    <a:gd name="connsiteY22" fmla="*/ 128166 h 373718"/>
                    <a:gd name="connsiteX23" fmla="*/ 427620 w 698326"/>
                    <a:gd name="connsiteY23" fmla="*/ 111397 h 373718"/>
                    <a:gd name="connsiteX24" fmla="*/ 494697 w 698326"/>
                    <a:gd name="connsiteY24" fmla="*/ 178474 h 373718"/>
                    <a:gd name="connsiteX25" fmla="*/ 427620 w 698326"/>
                    <a:gd name="connsiteY25"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27620 w 698326"/>
                    <a:gd name="connsiteY18" fmla="*/ 245552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24" fmla="*/ 427620 w 698326"/>
                    <a:gd name="connsiteY24"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61159 w 698326"/>
                    <a:gd name="connsiteY19" fmla="*/ 178474 h 373718"/>
                    <a:gd name="connsiteX20" fmla="*/ 410850 w 698326"/>
                    <a:gd name="connsiteY20" fmla="*/ 128166 h 373718"/>
                    <a:gd name="connsiteX21" fmla="*/ 427620 w 698326"/>
                    <a:gd name="connsiteY21" fmla="*/ 111397 h 373718"/>
                    <a:gd name="connsiteX22" fmla="*/ 494697 w 698326"/>
                    <a:gd name="connsiteY22"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10850 w 698326"/>
                    <a:gd name="connsiteY17" fmla="*/ 128166 h 373718"/>
                    <a:gd name="connsiteX18" fmla="*/ 427620 w 698326"/>
                    <a:gd name="connsiteY18" fmla="*/ 111397 h 373718"/>
                    <a:gd name="connsiteX19" fmla="*/ 494697 w 698326"/>
                    <a:gd name="connsiteY19"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27620 w 698326"/>
                    <a:gd name="connsiteY17" fmla="*/ 111397 h 373718"/>
                    <a:gd name="connsiteX18" fmla="*/ 494697 w 698326"/>
                    <a:gd name="connsiteY18"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94697 w 698326"/>
                    <a:gd name="connsiteY17"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326" h="373718">
                      <a:moveTo>
                        <a:pt x="607292" y="29945"/>
                      </a:moveTo>
                      <a:cubicBezTo>
                        <a:pt x="607292" y="13176"/>
                        <a:pt x="594116" y="0"/>
                        <a:pt x="577347" y="0"/>
                      </a:cubicBezTo>
                      <a:lnTo>
                        <a:pt x="577347" y="0"/>
                      </a:lnTo>
                      <a:lnTo>
                        <a:pt x="120979" y="0"/>
                      </a:lnTo>
                      <a:cubicBezTo>
                        <a:pt x="104210" y="0"/>
                        <a:pt x="91034" y="13176"/>
                        <a:pt x="91034" y="29945"/>
                      </a:cubicBezTo>
                      <a:lnTo>
                        <a:pt x="91034" y="29945"/>
                      </a:lnTo>
                      <a:lnTo>
                        <a:pt x="91034" y="328201"/>
                      </a:lnTo>
                      <a:lnTo>
                        <a:pt x="0" y="328201"/>
                      </a:lnTo>
                      <a:lnTo>
                        <a:pt x="0" y="343773"/>
                      </a:lnTo>
                      <a:cubicBezTo>
                        <a:pt x="0" y="360542"/>
                        <a:pt x="13176" y="373718"/>
                        <a:pt x="29945" y="373718"/>
                      </a:cubicBezTo>
                      <a:lnTo>
                        <a:pt x="668381" y="373718"/>
                      </a:lnTo>
                      <a:cubicBezTo>
                        <a:pt x="685150" y="373718"/>
                        <a:pt x="698326" y="360542"/>
                        <a:pt x="698326" y="343773"/>
                      </a:cubicBezTo>
                      <a:lnTo>
                        <a:pt x="698326" y="328201"/>
                      </a:lnTo>
                      <a:lnTo>
                        <a:pt x="607292" y="328201"/>
                      </a:lnTo>
                      <a:lnTo>
                        <a:pt x="607292" y="29945"/>
                      </a:lnTo>
                      <a:close/>
                    </a:path>
                  </a:pathLst>
                </a:custGeom>
                <a:solidFill>
                  <a:schemeClr val="bg1">
                    <a:lumMod val="65000"/>
                  </a:schemeClr>
                </a:solidFill>
                <a:ln w="119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Graphic 24" descr="Apple with solid fill">
                  <a:extLst>
                    <a:ext uri="{FF2B5EF4-FFF2-40B4-BE49-F238E27FC236}">
                      <a16:creationId xmlns:a16="http://schemas.microsoft.com/office/drawing/2014/main" id="{33D619A2-6E2D-1A0D-F329-1895C589D8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50961">
                  <a:off x="7509071" y="5701210"/>
                  <a:ext cx="342908" cy="314834"/>
                </a:xfrm>
                <a:prstGeom prst="rect">
                  <a:avLst/>
                </a:prstGeom>
              </p:spPr>
            </p:pic>
          </p:grpSp>
          <p:sp>
            <p:nvSpPr>
              <p:cNvPr id="21" name="TextBox 20">
                <a:extLst>
                  <a:ext uri="{FF2B5EF4-FFF2-40B4-BE49-F238E27FC236}">
                    <a16:creationId xmlns:a16="http://schemas.microsoft.com/office/drawing/2014/main" id="{0AD41C66-11DE-174B-22AF-08063A6A8569}"/>
                  </a:ext>
                </a:extLst>
              </p:cNvPr>
              <p:cNvSpPr txBox="1"/>
              <p:nvPr/>
            </p:nvSpPr>
            <p:spPr>
              <a:xfrm>
                <a:off x="234505" y="4180600"/>
                <a:ext cx="818438" cy="261610"/>
              </a:xfrm>
              <a:prstGeom prst="rect">
                <a:avLst/>
              </a:prstGeom>
              <a:noFill/>
            </p:spPr>
            <p:txBody>
              <a:bodyPr wrap="square" rtlCol="0">
                <a:spAutoFit/>
              </a:bodyPr>
              <a:lstStyle/>
              <a:p>
                <a:pPr algn="ctr"/>
                <a:r>
                  <a:rPr lang="en-GB" sz="1100" b="1">
                    <a:effectLst>
                      <a:glow rad="101600">
                        <a:schemeClr val="bg1">
                          <a:alpha val="60000"/>
                        </a:schemeClr>
                      </a:glow>
                    </a:effectLst>
                  </a:rPr>
                  <a:t>Designers</a:t>
                </a:r>
              </a:p>
            </p:txBody>
          </p:sp>
        </p:grpSp>
      </p:grpSp>
      <p:grpSp>
        <p:nvGrpSpPr>
          <p:cNvPr id="26" name="Group 25">
            <a:extLst>
              <a:ext uri="{FF2B5EF4-FFF2-40B4-BE49-F238E27FC236}">
                <a16:creationId xmlns:a16="http://schemas.microsoft.com/office/drawing/2014/main" id="{E3A5E95B-A508-FE6A-6EA0-00BF79275998}"/>
              </a:ext>
            </a:extLst>
          </p:cNvPr>
          <p:cNvGrpSpPr/>
          <p:nvPr/>
        </p:nvGrpSpPr>
        <p:grpSpPr>
          <a:xfrm>
            <a:off x="264822" y="3713090"/>
            <a:ext cx="779880" cy="731864"/>
            <a:chOff x="236141" y="2230913"/>
            <a:chExt cx="779880" cy="731864"/>
          </a:xfrm>
        </p:grpSpPr>
        <p:grpSp>
          <p:nvGrpSpPr>
            <p:cNvPr id="28" name="Group 27">
              <a:extLst>
                <a:ext uri="{FF2B5EF4-FFF2-40B4-BE49-F238E27FC236}">
                  <a16:creationId xmlns:a16="http://schemas.microsoft.com/office/drawing/2014/main" id="{5F6C5AC9-EC33-A297-9782-C59AC0BBDC37}"/>
                </a:ext>
              </a:extLst>
            </p:cNvPr>
            <p:cNvGrpSpPr/>
            <p:nvPr/>
          </p:nvGrpSpPr>
          <p:grpSpPr>
            <a:xfrm>
              <a:off x="236141" y="2230913"/>
              <a:ext cx="779880" cy="731864"/>
              <a:chOff x="236141" y="3016903"/>
              <a:chExt cx="779880" cy="731864"/>
            </a:xfrm>
          </p:grpSpPr>
          <p:sp>
            <p:nvSpPr>
              <p:cNvPr id="32" name="Rectangle: Rounded Corners 31">
                <a:extLst>
                  <a:ext uri="{FF2B5EF4-FFF2-40B4-BE49-F238E27FC236}">
                    <a16:creationId xmlns:a16="http://schemas.microsoft.com/office/drawing/2014/main" id="{6412103F-B10E-A2E3-0580-98632B8E51EB}"/>
                  </a:ext>
                </a:extLst>
              </p:cNvPr>
              <p:cNvSpPr/>
              <p:nvPr/>
            </p:nvSpPr>
            <p:spPr>
              <a:xfrm>
                <a:off x="278739" y="3016903"/>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265E956B-35C5-78F7-05CD-3316459D85AC}"/>
                  </a:ext>
                </a:extLst>
              </p:cNvPr>
              <p:cNvSpPr txBox="1"/>
              <p:nvPr/>
            </p:nvSpPr>
            <p:spPr>
              <a:xfrm>
                <a:off x="236141" y="3417201"/>
                <a:ext cx="779880" cy="331566"/>
              </a:xfrm>
              <a:prstGeom prst="rect">
                <a:avLst/>
              </a:prstGeom>
              <a:noFill/>
            </p:spPr>
            <p:txBody>
              <a:bodyPr wrap="square" rtlCol="0">
                <a:spAutoFit/>
              </a:bodyPr>
              <a:lstStyle/>
              <a:p>
                <a:pPr algn="ctr">
                  <a:lnSpc>
                    <a:spcPts val="900"/>
                  </a:lnSpc>
                </a:pPr>
                <a:r>
                  <a:rPr lang="en-GB" sz="1100" b="1" spc="-70"/>
                  <a:t>Assessment bodies</a:t>
                </a:r>
              </a:p>
            </p:txBody>
          </p:sp>
        </p:grpSp>
        <p:grpSp>
          <p:nvGrpSpPr>
            <p:cNvPr id="29" name="Group 28">
              <a:extLst>
                <a:ext uri="{FF2B5EF4-FFF2-40B4-BE49-F238E27FC236}">
                  <a16:creationId xmlns:a16="http://schemas.microsoft.com/office/drawing/2014/main" id="{C1F43E6F-66F5-9077-D4F8-74A089552B81}"/>
                </a:ext>
              </a:extLst>
            </p:cNvPr>
            <p:cNvGrpSpPr/>
            <p:nvPr/>
          </p:nvGrpSpPr>
          <p:grpSpPr>
            <a:xfrm>
              <a:off x="461881" y="2250317"/>
              <a:ext cx="459155" cy="462307"/>
              <a:chOff x="8466845" y="5113867"/>
              <a:chExt cx="1055519" cy="1062764"/>
            </a:xfrm>
          </p:grpSpPr>
          <p:sp>
            <p:nvSpPr>
              <p:cNvPr id="30" name="Freeform: Shape 29">
                <a:extLst>
                  <a:ext uri="{FF2B5EF4-FFF2-40B4-BE49-F238E27FC236}">
                    <a16:creationId xmlns:a16="http://schemas.microsoft.com/office/drawing/2014/main" id="{DD54688C-B285-8F05-6679-FC1BC893A6F8}"/>
                  </a:ext>
                </a:extLst>
              </p:cNvPr>
              <p:cNvSpPr/>
              <p:nvPr/>
            </p:nvSpPr>
            <p:spPr>
              <a:xfrm>
                <a:off x="8466845" y="5113867"/>
                <a:ext cx="824810" cy="999404"/>
              </a:xfrm>
              <a:custGeom>
                <a:avLst/>
                <a:gdLst>
                  <a:gd name="connsiteX0" fmla="*/ 609505 w 609523"/>
                  <a:gd name="connsiteY0" fmla="*/ 533019 h 753122"/>
                  <a:gd name="connsiteX1" fmla="*/ 573938 w 609523"/>
                  <a:gd name="connsiteY1" fmla="*/ 461582 h 753122"/>
                  <a:gd name="connsiteX2" fmla="*/ 483337 w 609523"/>
                  <a:gd name="connsiteY2" fmla="*/ 410404 h 753122"/>
                  <a:gd name="connsiteX3" fmla="*/ 483213 w 609523"/>
                  <a:gd name="connsiteY3" fmla="*/ 410347 h 753122"/>
                  <a:gd name="connsiteX4" fmla="*/ 483213 w 609523"/>
                  <a:gd name="connsiteY4" fmla="*/ 410347 h 753122"/>
                  <a:gd name="connsiteX5" fmla="*/ 482965 w 609523"/>
                  <a:gd name="connsiteY5" fmla="*/ 410251 h 753122"/>
                  <a:gd name="connsiteX6" fmla="*/ 468611 w 609523"/>
                  <a:gd name="connsiteY6" fmla="*/ 404536 h 753122"/>
                  <a:gd name="connsiteX7" fmla="*/ 405898 w 609523"/>
                  <a:gd name="connsiteY7" fmla="*/ 379590 h 753122"/>
                  <a:gd name="connsiteX8" fmla="*/ 400002 w 609523"/>
                  <a:gd name="connsiteY8" fmla="*/ 370789 h 753122"/>
                  <a:gd name="connsiteX9" fmla="*/ 400002 w 609523"/>
                  <a:gd name="connsiteY9" fmla="*/ 347415 h 753122"/>
                  <a:gd name="connsiteX10" fmla="*/ 457200 w 609523"/>
                  <a:gd name="connsiteY10" fmla="*/ 228600 h 753122"/>
                  <a:gd name="connsiteX11" fmla="*/ 457200 w 609523"/>
                  <a:gd name="connsiteY11" fmla="*/ 214313 h 753122"/>
                  <a:gd name="connsiteX12" fmla="*/ 472773 w 609523"/>
                  <a:gd name="connsiteY12" fmla="*/ 160487 h 753122"/>
                  <a:gd name="connsiteX13" fmla="*/ 377095 w 609523"/>
                  <a:gd name="connsiteY13" fmla="*/ 17974 h 753122"/>
                  <a:gd name="connsiteX14" fmla="*/ 363122 w 609523"/>
                  <a:gd name="connsiteY14" fmla="*/ 19221 h 753122"/>
                  <a:gd name="connsiteX15" fmla="*/ 353501 w 609523"/>
                  <a:gd name="connsiteY15" fmla="*/ 25889 h 753122"/>
                  <a:gd name="connsiteX16" fmla="*/ 342862 w 609523"/>
                  <a:gd name="connsiteY16" fmla="*/ 11344 h 753122"/>
                  <a:gd name="connsiteX17" fmla="*/ 329117 w 609523"/>
                  <a:gd name="connsiteY17" fmla="*/ 2591 h 753122"/>
                  <a:gd name="connsiteX18" fmla="*/ 299104 w 609523"/>
                  <a:gd name="connsiteY18" fmla="*/ 0 h 753122"/>
                  <a:gd name="connsiteX19" fmla="*/ 153905 w 609523"/>
                  <a:gd name="connsiteY19" fmla="*/ 91440 h 753122"/>
                  <a:gd name="connsiteX20" fmla="*/ 152133 w 609523"/>
                  <a:gd name="connsiteY20" fmla="*/ 219437 h 753122"/>
                  <a:gd name="connsiteX21" fmla="*/ 152400 w 609523"/>
                  <a:gd name="connsiteY21" fmla="*/ 221437 h 753122"/>
                  <a:gd name="connsiteX22" fmla="*/ 152400 w 609523"/>
                  <a:gd name="connsiteY22" fmla="*/ 228600 h 753122"/>
                  <a:gd name="connsiteX23" fmla="*/ 209455 w 609523"/>
                  <a:gd name="connsiteY23" fmla="*/ 347348 h 753122"/>
                  <a:gd name="connsiteX24" fmla="*/ 209455 w 609523"/>
                  <a:gd name="connsiteY24" fmla="*/ 370742 h 753122"/>
                  <a:gd name="connsiteX25" fmla="*/ 203740 w 609523"/>
                  <a:gd name="connsiteY25" fmla="*/ 379476 h 753122"/>
                  <a:gd name="connsiteX26" fmla="*/ 139284 w 609523"/>
                  <a:gd name="connsiteY26" fmla="*/ 405136 h 753122"/>
                  <a:gd name="connsiteX27" fmla="*/ 124587 w 609523"/>
                  <a:gd name="connsiteY27" fmla="*/ 410985 h 753122"/>
                  <a:gd name="connsiteX28" fmla="*/ 44958 w 609523"/>
                  <a:gd name="connsiteY28" fmla="*/ 454190 h 753122"/>
                  <a:gd name="connsiteX29" fmla="*/ 72580 w 609523"/>
                  <a:gd name="connsiteY29" fmla="*/ 481813 h 753122"/>
                  <a:gd name="connsiteX30" fmla="*/ 85801 w 609523"/>
                  <a:gd name="connsiteY30" fmla="*/ 495052 h 753122"/>
                  <a:gd name="connsiteX31" fmla="*/ 72790 w 609523"/>
                  <a:gd name="connsiteY31" fmla="*/ 508540 h 753122"/>
                  <a:gd name="connsiteX32" fmla="*/ 59169 w 609523"/>
                  <a:gd name="connsiteY32" fmla="*/ 522637 h 753122"/>
                  <a:gd name="connsiteX33" fmla="*/ 58988 w 609523"/>
                  <a:gd name="connsiteY33" fmla="*/ 522818 h 753122"/>
                  <a:gd name="connsiteX34" fmla="*/ 58807 w 609523"/>
                  <a:gd name="connsiteY34" fmla="*/ 522999 h 753122"/>
                  <a:gd name="connsiteX35" fmla="*/ 38138 w 609523"/>
                  <a:gd name="connsiteY35" fmla="*/ 531438 h 753122"/>
                  <a:gd name="connsiteX36" fmla="*/ 35785 w 609523"/>
                  <a:gd name="connsiteY36" fmla="*/ 531352 h 753122"/>
                  <a:gd name="connsiteX37" fmla="*/ 29118 w 609523"/>
                  <a:gd name="connsiteY37" fmla="*/ 538020 h 753122"/>
                  <a:gd name="connsiteX38" fmla="*/ 120463 w 609523"/>
                  <a:gd name="connsiteY38" fmla="*/ 629860 h 753122"/>
                  <a:gd name="connsiteX39" fmla="*/ 120486 w 609523"/>
                  <a:gd name="connsiteY39" fmla="*/ 678232 h 753122"/>
                  <a:gd name="connsiteX40" fmla="*/ 72114 w 609523"/>
                  <a:gd name="connsiteY40" fmla="*/ 678256 h 753122"/>
                  <a:gd name="connsiteX41" fmla="*/ 0 w 609523"/>
                  <a:gd name="connsiteY41" fmla="*/ 606400 h 753122"/>
                  <a:gd name="connsiteX42" fmla="*/ 0 w 609523"/>
                  <a:gd name="connsiteY42" fmla="*/ 700792 h 753122"/>
                  <a:gd name="connsiteX43" fmla="*/ 8477 w 609523"/>
                  <a:gd name="connsiteY43" fmla="*/ 706450 h 753122"/>
                  <a:gd name="connsiteX44" fmla="*/ 307438 w 609523"/>
                  <a:gd name="connsiteY44" fmla="*/ 753123 h 753122"/>
                  <a:gd name="connsiteX45" fmla="*/ 601904 w 609523"/>
                  <a:gd name="connsiteY45" fmla="*/ 705841 h 753122"/>
                  <a:gd name="connsiteX46" fmla="*/ 609524 w 609523"/>
                  <a:gd name="connsiteY46" fmla="*/ 700126 h 753122"/>
                  <a:gd name="connsiteX47" fmla="*/ 190500 w 609523"/>
                  <a:gd name="connsiteY47" fmla="*/ 228600 h 753122"/>
                  <a:gd name="connsiteX48" fmla="*/ 190500 w 609523"/>
                  <a:gd name="connsiteY48" fmla="*/ 196215 h 753122"/>
                  <a:gd name="connsiteX49" fmla="*/ 375590 w 609523"/>
                  <a:gd name="connsiteY49" fmla="*/ 117872 h 753122"/>
                  <a:gd name="connsiteX50" fmla="*/ 419100 w 609523"/>
                  <a:gd name="connsiteY50" fmla="*/ 182251 h 753122"/>
                  <a:gd name="connsiteX51" fmla="*/ 419100 w 609523"/>
                  <a:gd name="connsiteY51" fmla="*/ 228600 h 753122"/>
                  <a:gd name="connsiteX52" fmla="*/ 304800 w 609523"/>
                  <a:gd name="connsiteY52" fmla="*/ 342900 h 753122"/>
                  <a:gd name="connsiteX53" fmla="*/ 190500 w 609523"/>
                  <a:gd name="connsiteY53" fmla="*/ 228600 h 753122"/>
                  <a:gd name="connsiteX54" fmla="*/ 266605 w 609523"/>
                  <a:gd name="connsiteY54" fmla="*/ 601513 h 753122"/>
                  <a:gd name="connsiteX55" fmla="*/ 160430 w 609523"/>
                  <a:gd name="connsiteY55" fmla="*/ 437731 h 753122"/>
                  <a:gd name="connsiteX56" fmla="*/ 199358 w 609523"/>
                  <a:gd name="connsiteY56" fmla="*/ 422234 h 753122"/>
                  <a:gd name="connsiteX57" fmla="*/ 266605 w 609523"/>
                  <a:gd name="connsiteY57" fmla="*/ 449142 h 753122"/>
                  <a:gd name="connsiteX58" fmla="*/ 304705 w 609523"/>
                  <a:gd name="connsiteY58" fmla="*/ 423396 h 753122"/>
                  <a:gd name="connsiteX59" fmla="*/ 239506 w 609523"/>
                  <a:gd name="connsiteY59" fmla="*/ 397316 h 753122"/>
                  <a:gd name="connsiteX60" fmla="*/ 247555 w 609523"/>
                  <a:gd name="connsiteY60" fmla="*/ 370742 h 753122"/>
                  <a:gd name="connsiteX61" fmla="*/ 247555 w 609523"/>
                  <a:gd name="connsiteY61" fmla="*/ 369789 h 753122"/>
                  <a:gd name="connsiteX62" fmla="*/ 361912 w 609523"/>
                  <a:gd name="connsiteY62" fmla="*/ 369789 h 753122"/>
                  <a:gd name="connsiteX63" fmla="*/ 361912 w 609523"/>
                  <a:gd name="connsiteY63" fmla="*/ 370742 h 753122"/>
                  <a:gd name="connsiteX64" fmla="*/ 369951 w 609523"/>
                  <a:gd name="connsiteY64" fmla="*/ 397259 h 753122"/>
                  <a:gd name="connsiteX65" fmla="*/ 342805 w 609523"/>
                  <a:gd name="connsiteY65" fmla="*/ 600751 h 753122"/>
                  <a:gd name="connsiteX66" fmla="*/ 342805 w 609523"/>
                  <a:gd name="connsiteY66" fmla="*/ 449142 h 753122"/>
                  <a:gd name="connsiteX67" fmla="*/ 410099 w 609523"/>
                  <a:gd name="connsiteY67" fmla="*/ 422224 h 753122"/>
                  <a:gd name="connsiteX68" fmla="*/ 447694 w 609523"/>
                  <a:gd name="connsiteY68" fmla="*/ 437198 h 753122"/>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120486 w 609524"/>
                  <a:gd name="connsiteY38" fmla="*/ 678232 h 753123"/>
                  <a:gd name="connsiteX39" fmla="*/ 72114 w 609524"/>
                  <a:gd name="connsiteY39" fmla="*/ 678256 h 753123"/>
                  <a:gd name="connsiteX40" fmla="*/ 0 w 609524"/>
                  <a:gd name="connsiteY40" fmla="*/ 606400 h 753123"/>
                  <a:gd name="connsiteX41" fmla="*/ 0 w 609524"/>
                  <a:gd name="connsiteY41" fmla="*/ 700792 h 753123"/>
                  <a:gd name="connsiteX42" fmla="*/ 8477 w 609524"/>
                  <a:gd name="connsiteY42" fmla="*/ 706450 h 753123"/>
                  <a:gd name="connsiteX43" fmla="*/ 307438 w 609524"/>
                  <a:gd name="connsiteY43" fmla="*/ 753123 h 753123"/>
                  <a:gd name="connsiteX44" fmla="*/ 601904 w 609524"/>
                  <a:gd name="connsiteY44" fmla="*/ 705841 h 753123"/>
                  <a:gd name="connsiteX45" fmla="*/ 609524 w 609524"/>
                  <a:gd name="connsiteY45" fmla="*/ 700126 h 753123"/>
                  <a:gd name="connsiteX46" fmla="*/ 609505 w 609524"/>
                  <a:gd name="connsiteY46" fmla="*/ 533019 h 753123"/>
                  <a:gd name="connsiteX47" fmla="*/ 190500 w 609524"/>
                  <a:gd name="connsiteY47" fmla="*/ 228600 h 753123"/>
                  <a:gd name="connsiteX48" fmla="*/ 190500 w 609524"/>
                  <a:gd name="connsiteY48" fmla="*/ 196215 h 753123"/>
                  <a:gd name="connsiteX49" fmla="*/ 375590 w 609524"/>
                  <a:gd name="connsiteY49" fmla="*/ 117872 h 753123"/>
                  <a:gd name="connsiteX50" fmla="*/ 419100 w 609524"/>
                  <a:gd name="connsiteY50" fmla="*/ 182251 h 753123"/>
                  <a:gd name="connsiteX51" fmla="*/ 419100 w 609524"/>
                  <a:gd name="connsiteY51" fmla="*/ 228600 h 753123"/>
                  <a:gd name="connsiteX52" fmla="*/ 304800 w 609524"/>
                  <a:gd name="connsiteY52" fmla="*/ 342900 h 753123"/>
                  <a:gd name="connsiteX53" fmla="*/ 190500 w 609524"/>
                  <a:gd name="connsiteY53" fmla="*/ 228600 h 753123"/>
                  <a:gd name="connsiteX54" fmla="*/ 266605 w 609524"/>
                  <a:gd name="connsiteY54" fmla="*/ 601513 h 753123"/>
                  <a:gd name="connsiteX55" fmla="*/ 160430 w 609524"/>
                  <a:gd name="connsiteY55" fmla="*/ 437731 h 753123"/>
                  <a:gd name="connsiteX56" fmla="*/ 199358 w 609524"/>
                  <a:gd name="connsiteY56" fmla="*/ 422234 h 753123"/>
                  <a:gd name="connsiteX57" fmla="*/ 266605 w 609524"/>
                  <a:gd name="connsiteY57" fmla="*/ 449142 h 753123"/>
                  <a:gd name="connsiteX58" fmla="*/ 266605 w 609524"/>
                  <a:gd name="connsiteY58" fmla="*/ 601513 h 753123"/>
                  <a:gd name="connsiteX59" fmla="*/ 304705 w 609524"/>
                  <a:gd name="connsiteY59" fmla="*/ 423396 h 753123"/>
                  <a:gd name="connsiteX60" fmla="*/ 239506 w 609524"/>
                  <a:gd name="connsiteY60" fmla="*/ 397316 h 753123"/>
                  <a:gd name="connsiteX61" fmla="*/ 247555 w 609524"/>
                  <a:gd name="connsiteY61" fmla="*/ 370742 h 753123"/>
                  <a:gd name="connsiteX62" fmla="*/ 247555 w 609524"/>
                  <a:gd name="connsiteY62" fmla="*/ 369789 h 753123"/>
                  <a:gd name="connsiteX63" fmla="*/ 361912 w 609524"/>
                  <a:gd name="connsiteY63" fmla="*/ 369789 h 753123"/>
                  <a:gd name="connsiteX64" fmla="*/ 361912 w 609524"/>
                  <a:gd name="connsiteY64" fmla="*/ 370742 h 753123"/>
                  <a:gd name="connsiteX65" fmla="*/ 369951 w 609524"/>
                  <a:gd name="connsiteY65" fmla="*/ 397259 h 753123"/>
                  <a:gd name="connsiteX66" fmla="*/ 304705 w 609524"/>
                  <a:gd name="connsiteY66" fmla="*/ 423396 h 753123"/>
                  <a:gd name="connsiteX67" fmla="*/ 342805 w 609524"/>
                  <a:gd name="connsiteY67" fmla="*/ 600751 h 753123"/>
                  <a:gd name="connsiteX68" fmla="*/ 342805 w 609524"/>
                  <a:gd name="connsiteY68" fmla="*/ 449142 h 753123"/>
                  <a:gd name="connsiteX69" fmla="*/ 410099 w 609524"/>
                  <a:gd name="connsiteY69" fmla="*/ 422224 h 753123"/>
                  <a:gd name="connsiteX70" fmla="*/ 447694 w 609524"/>
                  <a:gd name="connsiteY70" fmla="*/ 437198 h 753123"/>
                  <a:gd name="connsiteX71" fmla="*/ 342805 w 609524"/>
                  <a:gd name="connsiteY7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72114 w 609524"/>
                  <a:gd name="connsiteY38" fmla="*/ 678256 h 753123"/>
                  <a:gd name="connsiteX39" fmla="*/ 0 w 609524"/>
                  <a:gd name="connsiteY39" fmla="*/ 606400 h 753123"/>
                  <a:gd name="connsiteX40" fmla="*/ 0 w 609524"/>
                  <a:gd name="connsiteY40" fmla="*/ 700792 h 753123"/>
                  <a:gd name="connsiteX41" fmla="*/ 8477 w 609524"/>
                  <a:gd name="connsiteY41" fmla="*/ 706450 h 753123"/>
                  <a:gd name="connsiteX42" fmla="*/ 307438 w 609524"/>
                  <a:gd name="connsiteY42" fmla="*/ 753123 h 753123"/>
                  <a:gd name="connsiteX43" fmla="*/ 601904 w 609524"/>
                  <a:gd name="connsiteY43" fmla="*/ 705841 h 753123"/>
                  <a:gd name="connsiteX44" fmla="*/ 609524 w 609524"/>
                  <a:gd name="connsiteY44" fmla="*/ 700126 h 753123"/>
                  <a:gd name="connsiteX45" fmla="*/ 609505 w 609524"/>
                  <a:gd name="connsiteY45" fmla="*/ 533019 h 753123"/>
                  <a:gd name="connsiteX46" fmla="*/ 190500 w 609524"/>
                  <a:gd name="connsiteY46" fmla="*/ 228600 h 753123"/>
                  <a:gd name="connsiteX47" fmla="*/ 190500 w 609524"/>
                  <a:gd name="connsiteY47" fmla="*/ 196215 h 753123"/>
                  <a:gd name="connsiteX48" fmla="*/ 375590 w 609524"/>
                  <a:gd name="connsiteY48" fmla="*/ 117872 h 753123"/>
                  <a:gd name="connsiteX49" fmla="*/ 419100 w 609524"/>
                  <a:gd name="connsiteY49" fmla="*/ 182251 h 753123"/>
                  <a:gd name="connsiteX50" fmla="*/ 419100 w 609524"/>
                  <a:gd name="connsiteY50" fmla="*/ 228600 h 753123"/>
                  <a:gd name="connsiteX51" fmla="*/ 304800 w 609524"/>
                  <a:gd name="connsiteY51" fmla="*/ 342900 h 753123"/>
                  <a:gd name="connsiteX52" fmla="*/ 190500 w 609524"/>
                  <a:gd name="connsiteY52" fmla="*/ 228600 h 753123"/>
                  <a:gd name="connsiteX53" fmla="*/ 266605 w 609524"/>
                  <a:gd name="connsiteY53" fmla="*/ 601513 h 753123"/>
                  <a:gd name="connsiteX54" fmla="*/ 160430 w 609524"/>
                  <a:gd name="connsiteY54" fmla="*/ 437731 h 753123"/>
                  <a:gd name="connsiteX55" fmla="*/ 199358 w 609524"/>
                  <a:gd name="connsiteY55" fmla="*/ 422234 h 753123"/>
                  <a:gd name="connsiteX56" fmla="*/ 266605 w 609524"/>
                  <a:gd name="connsiteY56" fmla="*/ 449142 h 753123"/>
                  <a:gd name="connsiteX57" fmla="*/ 266605 w 609524"/>
                  <a:gd name="connsiteY57" fmla="*/ 601513 h 753123"/>
                  <a:gd name="connsiteX58" fmla="*/ 304705 w 609524"/>
                  <a:gd name="connsiteY58" fmla="*/ 423396 h 753123"/>
                  <a:gd name="connsiteX59" fmla="*/ 239506 w 609524"/>
                  <a:gd name="connsiteY59" fmla="*/ 397316 h 753123"/>
                  <a:gd name="connsiteX60" fmla="*/ 247555 w 609524"/>
                  <a:gd name="connsiteY60" fmla="*/ 370742 h 753123"/>
                  <a:gd name="connsiteX61" fmla="*/ 247555 w 609524"/>
                  <a:gd name="connsiteY61" fmla="*/ 369789 h 753123"/>
                  <a:gd name="connsiteX62" fmla="*/ 361912 w 609524"/>
                  <a:gd name="connsiteY62" fmla="*/ 369789 h 753123"/>
                  <a:gd name="connsiteX63" fmla="*/ 361912 w 609524"/>
                  <a:gd name="connsiteY63" fmla="*/ 370742 h 753123"/>
                  <a:gd name="connsiteX64" fmla="*/ 369951 w 609524"/>
                  <a:gd name="connsiteY64" fmla="*/ 397259 h 753123"/>
                  <a:gd name="connsiteX65" fmla="*/ 304705 w 609524"/>
                  <a:gd name="connsiteY65" fmla="*/ 423396 h 753123"/>
                  <a:gd name="connsiteX66" fmla="*/ 342805 w 609524"/>
                  <a:gd name="connsiteY66" fmla="*/ 600751 h 753123"/>
                  <a:gd name="connsiteX67" fmla="*/ 342805 w 609524"/>
                  <a:gd name="connsiteY67" fmla="*/ 449142 h 753123"/>
                  <a:gd name="connsiteX68" fmla="*/ 410099 w 609524"/>
                  <a:gd name="connsiteY68" fmla="*/ 422224 h 753123"/>
                  <a:gd name="connsiteX69" fmla="*/ 447694 w 609524"/>
                  <a:gd name="connsiteY69" fmla="*/ 437198 h 753123"/>
                  <a:gd name="connsiteX70" fmla="*/ 342805 w 609524"/>
                  <a:gd name="connsiteY70"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29118 w 609524"/>
                  <a:gd name="connsiteY37" fmla="*/ 538020 h 753123"/>
                  <a:gd name="connsiteX38" fmla="*/ 0 w 609524"/>
                  <a:gd name="connsiteY38" fmla="*/ 606400 h 753123"/>
                  <a:gd name="connsiteX39" fmla="*/ 0 w 609524"/>
                  <a:gd name="connsiteY39" fmla="*/ 700792 h 753123"/>
                  <a:gd name="connsiteX40" fmla="*/ 8477 w 609524"/>
                  <a:gd name="connsiteY40" fmla="*/ 706450 h 753123"/>
                  <a:gd name="connsiteX41" fmla="*/ 307438 w 609524"/>
                  <a:gd name="connsiteY41" fmla="*/ 753123 h 753123"/>
                  <a:gd name="connsiteX42" fmla="*/ 601904 w 609524"/>
                  <a:gd name="connsiteY42" fmla="*/ 705841 h 753123"/>
                  <a:gd name="connsiteX43" fmla="*/ 609524 w 609524"/>
                  <a:gd name="connsiteY43" fmla="*/ 700126 h 753123"/>
                  <a:gd name="connsiteX44" fmla="*/ 609505 w 609524"/>
                  <a:gd name="connsiteY44" fmla="*/ 533019 h 753123"/>
                  <a:gd name="connsiteX45" fmla="*/ 190500 w 609524"/>
                  <a:gd name="connsiteY45" fmla="*/ 228600 h 753123"/>
                  <a:gd name="connsiteX46" fmla="*/ 190500 w 609524"/>
                  <a:gd name="connsiteY46" fmla="*/ 196215 h 753123"/>
                  <a:gd name="connsiteX47" fmla="*/ 375590 w 609524"/>
                  <a:gd name="connsiteY47" fmla="*/ 117872 h 753123"/>
                  <a:gd name="connsiteX48" fmla="*/ 419100 w 609524"/>
                  <a:gd name="connsiteY48" fmla="*/ 182251 h 753123"/>
                  <a:gd name="connsiteX49" fmla="*/ 419100 w 609524"/>
                  <a:gd name="connsiteY49" fmla="*/ 228600 h 753123"/>
                  <a:gd name="connsiteX50" fmla="*/ 304800 w 609524"/>
                  <a:gd name="connsiteY50" fmla="*/ 342900 h 753123"/>
                  <a:gd name="connsiteX51" fmla="*/ 190500 w 609524"/>
                  <a:gd name="connsiteY51" fmla="*/ 228600 h 753123"/>
                  <a:gd name="connsiteX52" fmla="*/ 266605 w 609524"/>
                  <a:gd name="connsiteY52" fmla="*/ 601513 h 753123"/>
                  <a:gd name="connsiteX53" fmla="*/ 160430 w 609524"/>
                  <a:gd name="connsiteY53" fmla="*/ 437731 h 753123"/>
                  <a:gd name="connsiteX54" fmla="*/ 199358 w 609524"/>
                  <a:gd name="connsiteY54" fmla="*/ 422234 h 753123"/>
                  <a:gd name="connsiteX55" fmla="*/ 266605 w 609524"/>
                  <a:gd name="connsiteY55" fmla="*/ 449142 h 753123"/>
                  <a:gd name="connsiteX56" fmla="*/ 266605 w 609524"/>
                  <a:gd name="connsiteY56" fmla="*/ 601513 h 753123"/>
                  <a:gd name="connsiteX57" fmla="*/ 304705 w 609524"/>
                  <a:gd name="connsiteY57" fmla="*/ 423396 h 753123"/>
                  <a:gd name="connsiteX58" fmla="*/ 239506 w 609524"/>
                  <a:gd name="connsiteY58" fmla="*/ 397316 h 753123"/>
                  <a:gd name="connsiteX59" fmla="*/ 247555 w 609524"/>
                  <a:gd name="connsiteY59" fmla="*/ 370742 h 753123"/>
                  <a:gd name="connsiteX60" fmla="*/ 247555 w 609524"/>
                  <a:gd name="connsiteY60" fmla="*/ 369789 h 753123"/>
                  <a:gd name="connsiteX61" fmla="*/ 361912 w 609524"/>
                  <a:gd name="connsiteY61" fmla="*/ 369789 h 753123"/>
                  <a:gd name="connsiteX62" fmla="*/ 361912 w 609524"/>
                  <a:gd name="connsiteY62" fmla="*/ 370742 h 753123"/>
                  <a:gd name="connsiteX63" fmla="*/ 369951 w 609524"/>
                  <a:gd name="connsiteY63" fmla="*/ 397259 h 753123"/>
                  <a:gd name="connsiteX64" fmla="*/ 304705 w 609524"/>
                  <a:gd name="connsiteY64" fmla="*/ 423396 h 753123"/>
                  <a:gd name="connsiteX65" fmla="*/ 342805 w 609524"/>
                  <a:gd name="connsiteY65" fmla="*/ 600751 h 753123"/>
                  <a:gd name="connsiteX66" fmla="*/ 342805 w 609524"/>
                  <a:gd name="connsiteY66" fmla="*/ 449142 h 753123"/>
                  <a:gd name="connsiteX67" fmla="*/ 410099 w 609524"/>
                  <a:gd name="connsiteY67" fmla="*/ 422224 h 753123"/>
                  <a:gd name="connsiteX68" fmla="*/ 447694 w 609524"/>
                  <a:gd name="connsiteY68" fmla="*/ 437198 h 753123"/>
                  <a:gd name="connsiteX69" fmla="*/ 342805 w 609524"/>
                  <a:gd name="connsiteY69"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72790 w 609524"/>
                  <a:gd name="connsiteY31" fmla="*/ 508540 h 753123"/>
                  <a:gd name="connsiteX32" fmla="*/ 59169 w 609524"/>
                  <a:gd name="connsiteY32" fmla="*/ 522637 h 753123"/>
                  <a:gd name="connsiteX33" fmla="*/ 58988 w 609524"/>
                  <a:gd name="connsiteY33" fmla="*/ 522818 h 753123"/>
                  <a:gd name="connsiteX34" fmla="*/ 58807 w 609524"/>
                  <a:gd name="connsiteY34" fmla="*/ 522999 h 753123"/>
                  <a:gd name="connsiteX35" fmla="*/ 38138 w 609524"/>
                  <a:gd name="connsiteY35" fmla="*/ 531438 h 753123"/>
                  <a:gd name="connsiteX36" fmla="*/ 35785 w 609524"/>
                  <a:gd name="connsiteY36" fmla="*/ 531352 h 753123"/>
                  <a:gd name="connsiteX37" fmla="*/ 0 w 609524"/>
                  <a:gd name="connsiteY37" fmla="*/ 606400 h 753123"/>
                  <a:gd name="connsiteX38" fmla="*/ 0 w 609524"/>
                  <a:gd name="connsiteY38" fmla="*/ 700792 h 753123"/>
                  <a:gd name="connsiteX39" fmla="*/ 8477 w 609524"/>
                  <a:gd name="connsiteY39" fmla="*/ 706450 h 753123"/>
                  <a:gd name="connsiteX40" fmla="*/ 307438 w 609524"/>
                  <a:gd name="connsiteY40" fmla="*/ 753123 h 753123"/>
                  <a:gd name="connsiteX41" fmla="*/ 601904 w 609524"/>
                  <a:gd name="connsiteY41" fmla="*/ 705841 h 753123"/>
                  <a:gd name="connsiteX42" fmla="*/ 609524 w 609524"/>
                  <a:gd name="connsiteY42" fmla="*/ 700126 h 753123"/>
                  <a:gd name="connsiteX43" fmla="*/ 609505 w 609524"/>
                  <a:gd name="connsiteY43" fmla="*/ 533019 h 753123"/>
                  <a:gd name="connsiteX44" fmla="*/ 190500 w 609524"/>
                  <a:gd name="connsiteY44" fmla="*/ 228600 h 753123"/>
                  <a:gd name="connsiteX45" fmla="*/ 190500 w 609524"/>
                  <a:gd name="connsiteY45" fmla="*/ 196215 h 753123"/>
                  <a:gd name="connsiteX46" fmla="*/ 375590 w 609524"/>
                  <a:gd name="connsiteY46" fmla="*/ 117872 h 753123"/>
                  <a:gd name="connsiteX47" fmla="*/ 419100 w 609524"/>
                  <a:gd name="connsiteY47" fmla="*/ 182251 h 753123"/>
                  <a:gd name="connsiteX48" fmla="*/ 419100 w 609524"/>
                  <a:gd name="connsiteY48" fmla="*/ 228600 h 753123"/>
                  <a:gd name="connsiteX49" fmla="*/ 304800 w 609524"/>
                  <a:gd name="connsiteY49" fmla="*/ 342900 h 753123"/>
                  <a:gd name="connsiteX50" fmla="*/ 190500 w 609524"/>
                  <a:gd name="connsiteY50" fmla="*/ 228600 h 753123"/>
                  <a:gd name="connsiteX51" fmla="*/ 266605 w 609524"/>
                  <a:gd name="connsiteY51" fmla="*/ 601513 h 753123"/>
                  <a:gd name="connsiteX52" fmla="*/ 160430 w 609524"/>
                  <a:gd name="connsiteY52" fmla="*/ 437731 h 753123"/>
                  <a:gd name="connsiteX53" fmla="*/ 199358 w 609524"/>
                  <a:gd name="connsiteY53" fmla="*/ 422234 h 753123"/>
                  <a:gd name="connsiteX54" fmla="*/ 266605 w 609524"/>
                  <a:gd name="connsiteY54" fmla="*/ 449142 h 753123"/>
                  <a:gd name="connsiteX55" fmla="*/ 266605 w 609524"/>
                  <a:gd name="connsiteY55" fmla="*/ 601513 h 753123"/>
                  <a:gd name="connsiteX56" fmla="*/ 304705 w 609524"/>
                  <a:gd name="connsiteY56" fmla="*/ 423396 h 753123"/>
                  <a:gd name="connsiteX57" fmla="*/ 239506 w 609524"/>
                  <a:gd name="connsiteY57" fmla="*/ 397316 h 753123"/>
                  <a:gd name="connsiteX58" fmla="*/ 247555 w 609524"/>
                  <a:gd name="connsiteY58" fmla="*/ 370742 h 753123"/>
                  <a:gd name="connsiteX59" fmla="*/ 247555 w 609524"/>
                  <a:gd name="connsiteY59" fmla="*/ 369789 h 753123"/>
                  <a:gd name="connsiteX60" fmla="*/ 361912 w 609524"/>
                  <a:gd name="connsiteY60" fmla="*/ 369789 h 753123"/>
                  <a:gd name="connsiteX61" fmla="*/ 361912 w 609524"/>
                  <a:gd name="connsiteY61" fmla="*/ 370742 h 753123"/>
                  <a:gd name="connsiteX62" fmla="*/ 369951 w 609524"/>
                  <a:gd name="connsiteY62" fmla="*/ 397259 h 753123"/>
                  <a:gd name="connsiteX63" fmla="*/ 304705 w 609524"/>
                  <a:gd name="connsiteY63" fmla="*/ 423396 h 753123"/>
                  <a:gd name="connsiteX64" fmla="*/ 342805 w 609524"/>
                  <a:gd name="connsiteY64" fmla="*/ 600751 h 753123"/>
                  <a:gd name="connsiteX65" fmla="*/ 342805 w 609524"/>
                  <a:gd name="connsiteY65" fmla="*/ 449142 h 753123"/>
                  <a:gd name="connsiteX66" fmla="*/ 410099 w 609524"/>
                  <a:gd name="connsiteY66" fmla="*/ 422224 h 753123"/>
                  <a:gd name="connsiteX67" fmla="*/ 447694 w 609524"/>
                  <a:gd name="connsiteY67" fmla="*/ 437198 h 753123"/>
                  <a:gd name="connsiteX68" fmla="*/ 342805 w 609524"/>
                  <a:gd name="connsiteY68"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85801 w 609524"/>
                  <a:gd name="connsiteY30" fmla="*/ 495052 h 753123"/>
                  <a:gd name="connsiteX31" fmla="*/ 59169 w 609524"/>
                  <a:gd name="connsiteY31" fmla="*/ 522637 h 753123"/>
                  <a:gd name="connsiteX32" fmla="*/ 58988 w 609524"/>
                  <a:gd name="connsiteY32" fmla="*/ 522818 h 753123"/>
                  <a:gd name="connsiteX33" fmla="*/ 58807 w 609524"/>
                  <a:gd name="connsiteY33" fmla="*/ 522999 h 753123"/>
                  <a:gd name="connsiteX34" fmla="*/ 38138 w 609524"/>
                  <a:gd name="connsiteY34" fmla="*/ 531438 h 753123"/>
                  <a:gd name="connsiteX35" fmla="*/ 35785 w 609524"/>
                  <a:gd name="connsiteY35" fmla="*/ 531352 h 753123"/>
                  <a:gd name="connsiteX36" fmla="*/ 0 w 609524"/>
                  <a:gd name="connsiteY36" fmla="*/ 606400 h 753123"/>
                  <a:gd name="connsiteX37" fmla="*/ 0 w 609524"/>
                  <a:gd name="connsiteY37" fmla="*/ 700792 h 753123"/>
                  <a:gd name="connsiteX38" fmla="*/ 8477 w 609524"/>
                  <a:gd name="connsiteY38" fmla="*/ 706450 h 753123"/>
                  <a:gd name="connsiteX39" fmla="*/ 307438 w 609524"/>
                  <a:gd name="connsiteY39" fmla="*/ 753123 h 753123"/>
                  <a:gd name="connsiteX40" fmla="*/ 601904 w 609524"/>
                  <a:gd name="connsiteY40" fmla="*/ 705841 h 753123"/>
                  <a:gd name="connsiteX41" fmla="*/ 609524 w 609524"/>
                  <a:gd name="connsiteY41" fmla="*/ 700126 h 753123"/>
                  <a:gd name="connsiteX42" fmla="*/ 609505 w 609524"/>
                  <a:gd name="connsiteY42" fmla="*/ 533019 h 753123"/>
                  <a:gd name="connsiteX43" fmla="*/ 190500 w 609524"/>
                  <a:gd name="connsiteY43" fmla="*/ 228600 h 753123"/>
                  <a:gd name="connsiteX44" fmla="*/ 190500 w 609524"/>
                  <a:gd name="connsiteY44" fmla="*/ 196215 h 753123"/>
                  <a:gd name="connsiteX45" fmla="*/ 375590 w 609524"/>
                  <a:gd name="connsiteY45" fmla="*/ 117872 h 753123"/>
                  <a:gd name="connsiteX46" fmla="*/ 419100 w 609524"/>
                  <a:gd name="connsiteY46" fmla="*/ 182251 h 753123"/>
                  <a:gd name="connsiteX47" fmla="*/ 419100 w 609524"/>
                  <a:gd name="connsiteY47" fmla="*/ 228600 h 753123"/>
                  <a:gd name="connsiteX48" fmla="*/ 304800 w 609524"/>
                  <a:gd name="connsiteY48" fmla="*/ 342900 h 753123"/>
                  <a:gd name="connsiteX49" fmla="*/ 190500 w 609524"/>
                  <a:gd name="connsiteY49" fmla="*/ 228600 h 753123"/>
                  <a:gd name="connsiteX50" fmla="*/ 266605 w 609524"/>
                  <a:gd name="connsiteY50" fmla="*/ 601513 h 753123"/>
                  <a:gd name="connsiteX51" fmla="*/ 160430 w 609524"/>
                  <a:gd name="connsiteY51" fmla="*/ 437731 h 753123"/>
                  <a:gd name="connsiteX52" fmla="*/ 199358 w 609524"/>
                  <a:gd name="connsiteY52" fmla="*/ 422234 h 753123"/>
                  <a:gd name="connsiteX53" fmla="*/ 266605 w 609524"/>
                  <a:gd name="connsiteY53" fmla="*/ 449142 h 753123"/>
                  <a:gd name="connsiteX54" fmla="*/ 266605 w 609524"/>
                  <a:gd name="connsiteY54" fmla="*/ 601513 h 753123"/>
                  <a:gd name="connsiteX55" fmla="*/ 304705 w 609524"/>
                  <a:gd name="connsiteY55" fmla="*/ 423396 h 753123"/>
                  <a:gd name="connsiteX56" fmla="*/ 239506 w 609524"/>
                  <a:gd name="connsiteY56" fmla="*/ 397316 h 753123"/>
                  <a:gd name="connsiteX57" fmla="*/ 247555 w 609524"/>
                  <a:gd name="connsiteY57" fmla="*/ 370742 h 753123"/>
                  <a:gd name="connsiteX58" fmla="*/ 247555 w 609524"/>
                  <a:gd name="connsiteY58" fmla="*/ 369789 h 753123"/>
                  <a:gd name="connsiteX59" fmla="*/ 361912 w 609524"/>
                  <a:gd name="connsiteY59" fmla="*/ 369789 h 753123"/>
                  <a:gd name="connsiteX60" fmla="*/ 361912 w 609524"/>
                  <a:gd name="connsiteY60" fmla="*/ 370742 h 753123"/>
                  <a:gd name="connsiteX61" fmla="*/ 369951 w 609524"/>
                  <a:gd name="connsiteY61" fmla="*/ 397259 h 753123"/>
                  <a:gd name="connsiteX62" fmla="*/ 304705 w 609524"/>
                  <a:gd name="connsiteY62" fmla="*/ 423396 h 753123"/>
                  <a:gd name="connsiteX63" fmla="*/ 342805 w 609524"/>
                  <a:gd name="connsiteY63" fmla="*/ 600751 h 753123"/>
                  <a:gd name="connsiteX64" fmla="*/ 342805 w 609524"/>
                  <a:gd name="connsiteY64" fmla="*/ 449142 h 753123"/>
                  <a:gd name="connsiteX65" fmla="*/ 410099 w 609524"/>
                  <a:gd name="connsiteY65" fmla="*/ 422224 h 753123"/>
                  <a:gd name="connsiteX66" fmla="*/ 447694 w 609524"/>
                  <a:gd name="connsiteY66" fmla="*/ 437198 h 753123"/>
                  <a:gd name="connsiteX67" fmla="*/ 342805 w 609524"/>
                  <a:gd name="connsiteY67"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72580 w 609524"/>
                  <a:gd name="connsiteY29" fmla="*/ 481813 h 753123"/>
                  <a:gd name="connsiteX30" fmla="*/ 59169 w 609524"/>
                  <a:gd name="connsiteY30" fmla="*/ 522637 h 753123"/>
                  <a:gd name="connsiteX31" fmla="*/ 58988 w 609524"/>
                  <a:gd name="connsiteY31" fmla="*/ 522818 h 753123"/>
                  <a:gd name="connsiteX32" fmla="*/ 58807 w 609524"/>
                  <a:gd name="connsiteY32" fmla="*/ 522999 h 753123"/>
                  <a:gd name="connsiteX33" fmla="*/ 38138 w 609524"/>
                  <a:gd name="connsiteY33" fmla="*/ 531438 h 753123"/>
                  <a:gd name="connsiteX34" fmla="*/ 35785 w 609524"/>
                  <a:gd name="connsiteY34" fmla="*/ 531352 h 753123"/>
                  <a:gd name="connsiteX35" fmla="*/ 0 w 609524"/>
                  <a:gd name="connsiteY35" fmla="*/ 606400 h 753123"/>
                  <a:gd name="connsiteX36" fmla="*/ 0 w 609524"/>
                  <a:gd name="connsiteY36" fmla="*/ 700792 h 753123"/>
                  <a:gd name="connsiteX37" fmla="*/ 8477 w 609524"/>
                  <a:gd name="connsiteY37" fmla="*/ 706450 h 753123"/>
                  <a:gd name="connsiteX38" fmla="*/ 307438 w 609524"/>
                  <a:gd name="connsiteY38" fmla="*/ 753123 h 753123"/>
                  <a:gd name="connsiteX39" fmla="*/ 601904 w 609524"/>
                  <a:gd name="connsiteY39" fmla="*/ 705841 h 753123"/>
                  <a:gd name="connsiteX40" fmla="*/ 609524 w 609524"/>
                  <a:gd name="connsiteY40" fmla="*/ 700126 h 753123"/>
                  <a:gd name="connsiteX41" fmla="*/ 609505 w 609524"/>
                  <a:gd name="connsiteY41" fmla="*/ 533019 h 753123"/>
                  <a:gd name="connsiteX42" fmla="*/ 190500 w 609524"/>
                  <a:gd name="connsiteY42" fmla="*/ 228600 h 753123"/>
                  <a:gd name="connsiteX43" fmla="*/ 190500 w 609524"/>
                  <a:gd name="connsiteY43" fmla="*/ 196215 h 753123"/>
                  <a:gd name="connsiteX44" fmla="*/ 375590 w 609524"/>
                  <a:gd name="connsiteY44" fmla="*/ 117872 h 753123"/>
                  <a:gd name="connsiteX45" fmla="*/ 419100 w 609524"/>
                  <a:gd name="connsiteY45" fmla="*/ 182251 h 753123"/>
                  <a:gd name="connsiteX46" fmla="*/ 419100 w 609524"/>
                  <a:gd name="connsiteY46" fmla="*/ 228600 h 753123"/>
                  <a:gd name="connsiteX47" fmla="*/ 304800 w 609524"/>
                  <a:gd name="connsiteY47" fmla="*/ 342900 h 753123"/>
                  <a:gd name="connsiteX48" fmla="*/ 190500 w 609524"/>
                  <a:gd name="connsiteY48" fmla="*/ 228600 h 753123"/>
                  <a:gd name="connsiteX49" fmla="*/ 266605 w 609524"/>
                  <a:gd name="connsiteY49" fmla="*/ 601513 h 753123"/>
                  <a:gd name="connsiteX50" fmla="*/ 160430 w 609524"/>
                  <a:gd name="connsiteY50" fmla="*/ 437731 h 753123"/>
                  <a:gd name="connsiteX51" fmla="*/ 199358 w 609524"/>
                  <a:gd name="connsiteY51" fmla="*/ 422234 h 753123"/>
                  <a:gd name="connsiteX52" fmla="*/ 266605 w 609524"/>
                  <a:gd name="connsiteY52" fmla="*/ 449142 h 753123"/>
                  <a:gd name="connsiteX53" fmla="*/ 266605 w 609524"/>
                  <a:gd name="connsiteY53" fmla="*/ 601513 h 753123"/>
                  <a:gd name="connsiteX54" fmla="*/ 304705 w 609524"/>
                  <a:gd name="connsiteY54" fmla="*/ 423396 h 753123"/>
                  <a:gd name="connsiteX55" fmla="*/ 239506 w 609524"/>
                  <a:gd name="connsiteY55" fmla="*/ 397316 h 753123"/>
                  <a:gd name="connsiteX56" fmla="*/ 247555 w 609524"/>
                  <a:gd name="connsiteY56" fmla="*/ 370742 h 753123"/>
                  <a:gd name="connsiteX57" fmla="*/ 247555 w 609524"/>
                  <a:gd name="connsiteY57" fmla="*/ 369789 h 753123"/>
                  <a:gd name="connsiteX58" fmla="*/ 361912 w 609524"/>
                  <a:gd name="connsiteY58" fmla="*/ 369789 h 753123"/>
                  <a:gd name="connsiteX59" fmla="*/ 361912 w 609524"/>
                  <a:gd name="connsiteY59" fmla="*/ 370742 h 753123"/>
                  <a:gd name="connsiteX60" fmla="*/ 369951 w 609524"/>
                  <a:gd name="connsiteY60" fmla="*/ 397259 h 753123"/>
                  <a:gd name="connsiteX61" fmla="*/ 304705 w 609524"/>
                  <a:gd name="connsiteY61" fmla="*/ 423396 h 753123"/>
                  <a:gd name="connsiteX62" fmla="*/ 342805 w 609524"/>
                  <a:gd name="connsiteY62" fmla="*/ 600751 h 753123"/>
                  <a:gd name="connsiteX63" fmla="*/ 342805 w 609524"/>
                  <a:gd name="connsiteY63" fmla="*/ 449142 h 753123"/>
                  <a:gd name="connsiteX64" fmla="*/ 410099 w 609524"/>
                  <a:gd name="connsiteY64" fmla="*/ 422224 h 753123"/>
                  <a:gd name="connsiteX65" fmla="*/ 447694 w 609524"/>
                  <a:gd name="connsiteY65" fmla="*/ 437198 h 753123"/>
                  <a:gd name="connsiteX66" fmla="*/ 342805 w 609524"/>
                  <a:gd name="connsiteY66"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58807 w 609524"/>
                  <a:gd name="connsiteY31" fmla="*/ 522999 h 753123"/>
                  <a:gd name="connsiteX32" fmla="*/ 38138 w 609524"/>
                  <a:gd name="connsiteY32" fmla="*/ 531438 h 753123"/>
                  <a:gd name="connsiteX33" fmla="*/ 35785 w 609524"/>
                  <a:gd name="connsiteY33" fmla="*/ 531352 h 753123"/>
                  <a:gd name="connsiteX34" fmla="*/ 0 w 609524"/>
                  <a:gd name="connsiteY34" fmla="*/ 606400 h 753123"/>
                  <a:gd name="connsiteX35" fmla="*/ 0 w 609524"/>
                  <a:gd name="connsiteY35" fmla="*/ 700792 h 753123"/>
                  <a:gd name="connsiteX36" fmla="*/ 8477 w 609524"/>
                  <a:gd name="connsiteY36" fmla="*/ 706450 h 753123"/>
                  <a:gd name="connsiteX37" fmla="*/ 307438 w 609524"/>
                  <a:gd name="connsiteY37" fmla="*/ 753123 h 753123"/>
                  <a:gd name="connsiteX38" fmla="*/ 601904 w 609524"/>
                  <a:gd name="connsiteY38" fmla="*/ 705841 h 753123"/>
                  <a:gd name="connsiteX39" fmla="*/ 609524 w 609524"/>
                  <a:gd name="connsiteY39" fmla="*/ 700126 h 753123"/>
                  <a:gd name="connsiteX40" fmla="*/ 609505 w 609524"/>
                  <a:gd name="connsiteY40" fmla="*/ 533019 h 753123"/>
                  <a:gd name="connsiteX41" fmla="*/ 190500 w 609524"/>
                  <a:gd name="connsiteY41" fmla="*/ 228600 h 753123"/>
                  <a:gd name="connsiteX42" fmla="*/ 190500 w 609524"/>
                  <a:gd name="connsiteY42" fmla="*/ 196215 h 753123"/>
                  <a:gd name="connsiteX43" fmla="*/ 375590 w 609524"/>
                  <a:gd name="connsiteY43" fmla="*/ 117872 h 753123"/>
                  <a:gd name="connsiteX44" fmla="*/ 419100 w 609524"/>
                  <a:gd name="connsiteY44" fmla="*/ 182251 h 753123"/>
                  <a:gd name="connsiteX45" fmla="*/ 419100 w 609524"/>
                  <a:gd name="connsiteY45" fmla="*/ 228600 h 753123"/>
                  <a:gd name="connsiteX46" fmla="*/ 304800 w 609524"/>
                  <a:gd name="connsiteY46" fmla="*/ 342900 h 753123"/>
                  <a:gd name="connsiteX47" fmla="*/ 190500 w 609524"/>
                  <a:gd name="connsiteY47" fmla="*/ 228600 h 753123"/>
                  <a:gd name="connsiteX48" fmla="*/ 266605 w 609524"/>
                  <a:gd name="connsiteY48" fmla="*/ 601513 h 753123"/>
                  <a:gd name="connsiteX49" fmla="*/ 160430 w 609524"/>
                  <a:gd name="connsiteY49" fmla="*/ 437731 h 753123"/>
                  <a:gd name="connsiteX50" fmla="*/ 199358 w 609524"/>
                  <a:gd name="connsiteY50" fmla="*/ 422234 h 753123"/>
                  <a:gd name="connsiteX51" fmla="*/ 266605 w 609524"/>
                  <a:gd name="connsiteY51" fmla="*/ 449142 h 753123"/>
                  <a:gd name="connsiteX52" fmla="*/ 266605 w 609524"/>
                  <a:gd name="connsiteY52" fmla="*/ 601513 h 753123"/>
                  <a:gd name="connsiteX53" fmla="*/ 304705 w 609524"/>
                  <a:gd name="connsiteY53" fmla="*/ 423396 h 753123"/>
                  <a:gd name="connsiteX54" fmla="*/ 239506 w 609524"/>
                  <a:gd name="connsiteY54" fmla="*/ 397316 h 753123"/>
                  <a:gd name="connsiteX55" fmla="*/ 247555 w 609524"/>
                  <a:gd name="connsiteY55" fmla="*/ 370742 h 753123"/>
                  <a:gd name="connsiteX56" fmla="*/ 247555 w 609524"/>
                  <a:gd name="connsiteY56" fmla="*/ 369789 h 753123"/>
                  <a:gd name="connsiteX57" fmla="*/ 361912 w 609524"/>
                  <a:gd name="connsiteY57" fmla="*/ 369789 h 753123"/>
                  <a:gd name="connsiteX58" fmla="*/ 361912 w 609524"/>
                  <a:gd name="connsiteY58" fmla="*/ 370742 h 753123"/>
                  <a:gd name="connsiteX59" fmla="*/ 369951 w 609524"/>
                  <a:gd name="connsiteY59" fmla="*/ 397259 h 753123"/>
                  <a:gd name="connsiteX60" fmla="*/ 304705 w 609524"/>
                  <a:gd name="connsiteY60" fmla="*/ 423396 h 753123"/>
                  <a:gd name="connsiteX61" fmla="*/ 342805 w 609524"/>
                  <a:gd name="connsiteY61" fmla="*/ 600751 h 753123"/>
                  <a:gd name="connsiteX62" fmla="*/ 342805 w 609524"/>
                  <a:gd name="connsiteY62" fmla="*/ 449142 h 753123"/>
                  <a:gd name="connsiteX63" fmla="*/ 410099 w 609524"/>
                  <a:gd name="connsiteY63" fmla="*/ 422224 h 753123"/>
                  <a:gd name="connsiteX64" fmla="*/ 447694 w 609524"/>
                  <a:gd name="connsiteY64" fmla="*/ 437198 h 753123"/>
                  <a:gd name="connsiteX65" fmla="*/ 342805 w 609524"/>
                  <a:gd name="connsiteY65"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58988 w 609524"/>
                  <a:gd name="connsiteY30" fmla="*/ 522818 h 753123"/>
                  <a:gd name="connsiteX31" fmla="*/ 38138 w 609524"/>
                  <a:gd name="connsiteY31" fmla="*/ 531438 h 753123"/>
                  <a:gd name="connsiteX32" fmla="*/ 35785 w 609524"/>
                  <a:gd name="connsiteY32" fmla="*/ 531352 h 753123"/>
                  <a:gd name="connsiteX33" fmla="*/ 0 w 609524"/>
                  <a:gd name="connsiteY33" fmla="*/ 606400 h 753123"/>
                  <a:gd name="connsiteX34" fmla="*/ 0 w 609524"/>
                  <a:gd name="connsiteY34" fmla="*/ 700792 h 753123"/>
                  <a:gd name="connsiteX35" fmla="*/ 8477 w 609524"/>
                  <a:gd name="connsiteY35" fmla="*/ 706450 h 753123"/>
                  <a:gd name="connsiteX36" fmla="*/ 307438 w 609524"/>
                  <a:gd name="connsiteY36" fmla="*/ 753123 h 753123"/>
                  <a:gd name="connsiteX37" fmla="*/ 601904 w 609524"/>
                  <a:gd name="connsiteY37" fmla="*/ 705841 h 753123"/>
                  <a:gd name="connsiteX38" fmla="*/ 609524 w 609524"/>
                  <a:gd name="connsiteY38" fmla="*/ 700126 h 753123"/>
                  <a:gd name="connsiteX39" fmla="*/ 609505 w 609524"/>
                  <a:gd name="connsiteY39" fmla="*/ 533019 h 753123"/>
                  <a:gd name="connsiteX40" fmla="*/ 190500 w 609524"/>
                  <a:gd name="connsiteY40" fmla="*/ 228600 h 753123"/>
                  <a:gd name="connsiteX41" fmla="*/ 190500 w 609524"/>
                  <a:gd name="connsiteY41" fmla="*/ 196215 h 753123"/>
                  <a:gd name="connsiteX42" fmla="*/ 375590 w 609524"/>
                  <a:gd name="connsiteY42" fmla="*/ 117872 h 753123"/>
                  <a:gd name="connsiteX43" fmla="*/ 419100 w 609524"/>
                  <a:gd name="connsiteY43" fmla="*/ 182251 h 753123"/>
                  <a:gd name="connsiteX44" fmla="*/ 419100 w 609524"/>
                  <a:gd name="connsiteY44" fmla="*/ 228600 h 753123"/>
                  <a:gd name="connsiteX45" fmla="*/ 304800 w 609524"/>
                  <a:gd name="connsiteY45" fmla="*/ 342900 h 753123"/>
                  <a:gd name="connsiteX46" fmla="*/ 190500 w 609524"/>
                  <a:gd name="connsiteY46" fmla="*/ 228600 h 753123"/>
                  <a:gd name="connsiteX47" fmla="*/ 266605 w 609524"/>
                  <a:gd name="connsiteY47" fmla="*/ 601513 h 753123"/>
                  <a:gd name="connsiteX48" fmla="*/ 160430 w 609524"/>
                  <a:gd name="connsiteY48" fmla="*/ 437731 h 753123"/>
                  <a:gd name="connsiteX49" fmla="*/ 199358 w 609524"/>
                  <a:gd name="connsiteY49" fmla="*/ 422234 h 753123"/>
                  <a:gd name="connsiteX50" fmla="*/ 266605 w 609524"/>
                  <a:gd name="connsiteY50" fmla="*/ 449142 h 753123"/>
                  <a:gd name="connsiteX51" fmla="*/ 266605 w 609524"/>
                  <a:gd name="connsiteY51" fmla="*/ 601513 h 753123"/>
                  <a:gd name="connsiteX52" fmla="*/ 304705 w 609524"/>
                  <a:gd name="connsiteY52" fmla="*/ 423396 h 753123"/>
                  <a:gd name="connsiteX53" fmla="*/ 239506 w 609524"/>
                  <a:gd name="connsiteY53" fmla="*/ 397316 h 753123"/>
                  <a:gd name="connsiteX54" fmla="*/ 247555 w 609524"/>
                  <a:gd name="connsiteY54" fmla="*/ 370742 h 753123"/>
                  <a:gd name="connsiteX55" fmla="*/ 247555 w 609524"/>
                  <a:gd name="connsiteY55" fmla="*/ 369789 h 753123"/>
                  <a:gd name="connsiteX56" fmla="*/ 361912 w 609524"/>
                  <a:gd name="connsiteY56" fmla="*/ 369789 h 753123"/>
                  <a:gd name="connsiteX57" fmla="*/ 361912 w 609524"/>
                  <a:gd name="connsiteY57" fmla="*/ 370742 h 753123"/>
                  <a:gd name="connsiteX58" fmla="*/ 369951 w 609524"/>
                  <a:gd name="connsiteY58" fmla="*/ 397259 h 753123"/>
                  <a:gd name="connsiteX59" fmla="*/ 304705 w 609524"/>
                  <a:gd name="connsiteY59" fmla="*/ 423396 h 753123"/>
                  <a:gd name="connsiteX60" fmla="*/ 342805 w 609524"/>
                  <a:gd name="connsiteY60" fmla="*/ 600751 h 753123"/>
                  <a:gd name="connsiteX61" fmla="*/ 342805 w 609524"/>
                  <a:gd name="connsiteY61" fmla="*/ 449142 h 753123"/>
                  <a:gd name="connsiteX62" fmla="*/ 410099 w 609524"/>
                  <a:gd name="connsiteY62" fmla="*/ 422224 h 753123"/>
                  <a:gd name="connsiteX63" fmla="*/ 447694 w 609524"/>
                  <a:gd name="connsiteY63" fmla="*/ 437198 h 753123"/>
                  <a:gd name="connsiteX64" fmla="*/ 342805 w 609524"/>
                  <a:gd name="connsiteY64"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59169 w 609524"/>
                  <a:gd name="connsiteY29" fmla="*/ 522637 h 753123"/>
                  <a:gd name="connsiteX30" fmla="*/ 38138 w 609524"/>
                  <a:gd name="connsiteY30" fmla="*/ 531438 h 753123"/>
                  <a:gd name="connsiteX31" fmla="*/ 35785 w 609524"/>
                  <a:gd name="connsiteY31" fmla="*/ 531352 h 753123"/>
                  <a:gd name="connsiteX32" fmla="*/ 0 w 609524"/>
                  <a:gd name="connsiteY32" fmla="*/ 606400 h 753123"/>
                  <a:gd name="connsiteX33" fmla="*/ 0 w 609524"/>
                  <a:gd name="connsiteY33" fmla="*/ 700792 h 753123"/>
                  <a:gd name="connsiteX34" fmla="*/ 8477 w 609524"/>
                  <a:gd name="connsiteY34" fmla="*/ 706450 h 753123"/>
                  <a:gd name="connsiteX35" fmla="*/ 307438 w 609524"/>
                  <a:gd name="connsiteY35" fmla="*/ 753123 h 753123"/>
                  <a:gd name="connsiteX36" fmla="*/ 601904 w 609524"/>
                  <a:gd name="connsiteY36" fmla="*/ 705841 h 753123"/>
                  <a:gd name="connsiteX37" fmla="*/ 609524 w 609524"/>
                  <a:gd name="connsiteY37" fmla="*/ 700126 h 753123"/>
                  <a:gd name="connsiteX38" fmla="*/ 609505 w 609524"/>
                  <a:gd name="connsiteY38" fmla="*/ 533019 h 753123"/>
                  <a:gd name="connsiteX39" fmla="*/ 190500 w 609524"/>
                  <a:gd name="connsiteY39" fmla="*/ 228600 h 753123"/>
                  <a:gd name="connsiteX40" fmla="*/ 190500 w 609524"/>
                  <a:gd name="connsiteY40" fmla="*/ 196215 h 753123"/>
                  <a:gd name="connsiteX41" fmla="*/ 375590 w 609524"/>
                  <a:gd name="connsiteY41" fmla="*/ 117872 h 753123"/>
                  <a:gd name="connsiteX42" fmla="*/ 419100 w 609524"/>
                  <a:gd name="connsiteY42" fmla="*/ 182251 h 753123"/>
                  <a:gd name="connsiteX43" fmla="*/ 419100 w 609524"/>
                  <a:gd name="connsiteY43" fmla="*/ 228600 h 753123"/>
                  <a:gd name="connsiteX44" fmla="*/ 304800 w 609524"/>
                  <a:gd name="connsiteY44" fmla="*/ 342900 h 753123"/>
                  <a:gd name="connsiteX45" fmla="*/ 190500 w 609524"/>
                  <a:gd name="connsiteY45" fmla="*/ 228600 h 753123"/>
                  <a:gd name="connsiteX46" fmla="*/ 266605 w 609524"/>
                  <a:gd name="connsiteY46" fmla="*/ 601513 h 753123"/>
                  <a:gd name="connsiteX47" fmla="*/ 160430 w 609524"/>
                  <a:gd name="connsiteY47" fmla="*/ 437731 h 753123"/>
                  <a:gd name="connsiteX48" fmla="*/ 199358 w 609524"/>
                  <a:gd name="connsiteY48" fmla="*/ 422234 h 753123"/>
                  <a:gd name="connsiteX49" fmla="*/ 266605 w 609524"/>
                  <a:gd name="connsiteY49" fmla="*/ 449142 h 753123"/>
                  <a:gd name="connsiteX50" fmla="*/ 266605 w 609524"/>
                  <a:gd name="connsiteY50" fmla="*/ 601513 h 753123"/>
                  <a:gd name="connsiteX51" fmla="*/ 304705 w 609524"/>
                  <a:gd name="connsiteY51" fmla="*/ 423396 h 753123"/>
                  <a:gd name="connsiteX52" fmla="*/ 239506 w 609524"/>
                  <a:gd name="connsiteY52" fmla="*/ 397316 h 753123"/>
                  <a:gd name="connsiteX53" fmla="*/ 247555 w 609524"/>
                  <a:gd name="connsiteY53" fmla="*/ 370742 h 753123"/>
                  <a:gd name="connsiteX54" fmla="*/ 247555 w 609524"/>
                  <a:gd name="connsiteY54" fmla="*/ 369789 h 753123"/>
                  <a:gd name="connsiteX55" fmla="*/ 361912 w 609524"/>
                  <a:gd name="connsiteY55" fmla="*/ 369789 h 753123"/>
                  <a:gd name="connsiteX56" fmla="*/ 361912 w 609524"/>
                  <a:gd name="connsiteY56" fmla="*/ 370742 h 753123"/>
                  <a:gd name="connsiteX57" fmla="*/ 369951 w 609524"/>
                  <a:gd name="connsiteY57" fmla="*/ 397259 h 753123"/>
                  <a:gd name="connsiteX58" fmla="*/ 304705 w 609524"/>
                  <a:gd name="connsiteY58" fmla="*/ 423396 h 753123"/>
                  <a:gd name="connsiteX59" fmla="*/ 342805 w 609524"/>
                  <a:gd name="connsiteY59" fmla="*/ 600751 h 753123"/>
                  <a:gd name="connsiteX60" fmla="*/ 342805 w 609524"/>
                  <a:gd name="connsiteY60" fmla="*/ 449142 h 753123"/>
                  <a:gd name="connsiteX61" fmla="*/ 410099 w 609524"/>
                  <a:gd name="connsiteY61" fmla="*/ 422224 h 753123"/>
                  <a:gd name="connsiteX62" fmla="*/ 447694 w 609524"/>
                  <a:gd name="connsiteY62" fmla="*/ 437198 h 753123"/>
                  <a:gd name="connsiteX63" fmla="*/ 342805 w 609524"/>
                  <a:gd name="connsiteY63"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35785 w 609524"/>
                  <a:gd name="connsiteY30" fmla="*/ 531352 h 753123"/>
                  <a:gd name="connsiteX31" fmla="*/ 0 w 609524"/>
                  <a:gd name="connsiteY31" fmla="*/ 606400 h 753123"/>
                  <a:gd name="connsiteX32" fmla="*/ 0 w 609524"/>
                  <a:gd name="connsiteY32" fmla="*/ 700792 h 753123"/>
                  <a:gd name="connsiteX33" fmla="*/ 8477 w 609524"/>
                  <a:gd name="connsiteY33" fmla="*/ 706450 h 753123"/>
                  <a:gd name="connsiteX34" fmla="*/ 307438 w 609524"/>
                  <a:gd name="connsiteY34" fmla="*/ 753123 h 753123"/>
                  <a:gd name="connsiteX35" fmla="*/ 601904 w 609524"/>
                  <a:gd name="connsiteY35" fmla="*/ 705841 h 753123"/>
                  <a:gd name="connsiteX36" fmla="*/ 609524 w 609524"/>
                  <a:gd name="connsiteY36" fmla="*/ 700126 h 753123"/>
                  <a:gd name="connsiteX37" fmla="*/ 609505 w 609524"/>
                  <a:gd name="connsiteY37" fmla="*/ 533019 h 753123"/>
                  <a:gd name="connsiteX38" fmla="*/ 190500 w 609524"/>
                  <a:gd name="connsiteY38" fmla="*/ 228600 h 753123"/>
                  <a:gd name="connsiteX39" fmla="*/ 190500 w 609524"/>
                  <a:gd name="connsiteY39" fmla="*/ 196215 h 753123"/>
                  <a:gd name="connsiteX40" fmla="*/ 375590 w 609524"/>
                  <a:gd name="connsiteY40" fmla="*/ 117872 h 753123"/>
                  <a:gd name="connsiteX41" fmla="*/ 419100 w 609524"/>
                  <a:gd name="connsiteY41" fmla="*/ 182251 h 753123"/>
                  <a:gd name="connsiteX42" fmla="*/ 419100 w 609524"/>
                  <a:gd name="connsiteY42" fmla="*/ 228600 h 753123"/>
                  <a:gd name="connsiteX43" fmla="*/ 304800 w 609524"/>
                  <a:gd name="connsiteY43" fmla="*/ 342900 h 753123"/>
                  <a:gd name="connsiteX44" fmla="*/ 190500 w 609524"/>
                  <a:gd name="connsiteY44" fmla="*/ 228600 h 753123"/>
                  <a:gd name="connsiteX45" fmla="*/ 266605 w 609524"/>
                  <a:gd name="connsiteY45" fmla="*/ 601513 h 753123"/>
                  <a:gd name="connsiteX46" fmla="*/ 160430 w 609524"/>
                  <a:gd name="connsiteY46" fmla="*/ 437731 h 753123"/>
                  <a:gd name="connsiteX47" fmla="*/ 199358 w 609524"/>
                  <a:gd name="connsiteY47" fmla="*/ 422234 h 753123"/>
                  <a:gd name="connsiteX48" fmla="*/ 266605 w 609524"/>
                  <a:gd name="connsiteY48" fmla="*/ 449142 h 753123"/>
                  <a:gd name="connsiteX49" fmla="*/ 266605 w 609524"/>
                  <a:gd name="connsiteY49" fmla="*/ 601513 h 753123"/>
                  <a:gd name="connsiteX50" fmla="*/ 304705 w 609524"/>
                  <a:gd name="connsiteY50" fmla="*/ 423396 h 753123"/>
                  <a:gd name="connsiteX51" fmla="*/ 239506 w 609524"/>
                  <a:gd name="connsiteY51" fmla="*/ 397316 h 753123"/>
                  <a:gd name="connsiteX52" fmla="*/ 247555 w 609524"/>
                  <a:gd name="connsiteY52" fmla="*/ 370742 h 753123"/>
                  <a:gd name="connsiteX53" fmla="*/ 247555 w 609524"/>
                  <a:gd name="connsiteY53" fmla="*/ 369789 h 753123"/>
                  <a:gd name="connsiteX54" fmla="*/ 361912 w 609524"/>
                  <a:gd name="connsiteY54" fmla="*/ 369789 h 753123"/>
                  <a:gd name="connsiteX55" fmla="*/ 361912 w 609524"/>
                  <a:gd name="connsiteY55" fmla="*/ 370742 h 753123"/>
                  <a:gd name="connsiteX56" fmla="*/ 369951 w 609524"/>
                  <a:gd name="connsiteY56" fmla="*/ 397259 h 753123"/>
                  <a:gd name="connsiteX57" fmla="*/ 304705 w 609524"/>
                  <a:gd name="connsiteY57" fmla="*/ 423396 h 753123"/>
                  <a:gd name="connsiteX58" fmla="*/ 342805 w 609524"/>
                  <a:gd name="connsiteY58" fmla="*/ 600751 h 753123"/>
                  <a:gd name="connsiteX59" fmla="*/ 342805 w 609524"/>
                  <a:gd name="connsiteY59" fmla="*/ 449142 h 753123"/>
                  <a:gd name="connsiteX60" fmla="*/ 410099 w 609524"/>
                  <a:gd name="connsiteY60" fmla="*/ 422224 h 753123"/>
                  <a:gd name="connsiteX61" fmla="*/ 447694 w 609524"/>
                  <a:gd name="connsiteY61" fmla="*/ 437198 h 753123"/>
                  <a:gd name="connsiteX62" fmla="*/ 342805 w 609524"/>
                  <a:gd name="connsiteY62"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38138 w 609524"/>
                  <a:gd name="connsiteY29" fmla="*/ 531438 h 753123"/>
                  <a:gd name="connsiteX30" fmla="*/ 0 w 609524"/>
                  <a:gd name="connsiteY30" fmla="*/ 606400 h 753123"/>
                  <a:gd name="connsiteX31" fmla="*/ 0 w 609524"/>
                  <a:gd name="connsiteY31" fmla="*/ 700792 h 753123"/>
                  <a:gd name="connsiteX32" fmla="*/ 8477 w 609524"/>
                  <a:gd name="connsiteY32" fmla="*/ 706450 h 753123"/>
                  <a:gd name="connsiteX33" fmla="*/ 307438 w 609524"/>
                  <a:gd name="connsiteY33" fmla="*/ 753123 h 753123"/>
                  <a:gd name="connsiteX34" fmla="*/ 601904 w 609524"/>
                  <a:gd name="connsiteY34" fmla="*/ 705841 h 753123"/>
                  <a:gd name="connsiteX35" fmla="*/ 609524 w 609524"/>
                  <a:gd name="connsiteY35" fmla="*/ 700126 h 753123"/>
                  <a:gd name="connsiteX36" fmla="*/ 609505 w 609524"/>
                  <a:gd name="connsiteY36" fmla="*/ 533019 h 753123"/>
                  <a:gd name="connsiteX37" fmla="*/ 190500 w 609524"/>
                  <a:gd name="connsiteY37" fmla="*/ 228600 h 753123"/>
                  <a:gd name="connsiteX38" fmla="*/ 190500 w 609524"/>
                  <a:gd name="connsiteY38" fmla="*/ 196215 h 753123"/>
                  <a:gd name="connsiteX39" fmla="*/ 375590 w 609524"/>
                  <a:gd name="connsiteY39" fmla="*/ 117872 h 753123"/>
                  <a:gd name="connsiteX40" fmla="*/ 419100 w 609524"/>
                  <a:gd name="connsiteY40" fmla="*/ 182251 h 753123"/>
                  <a:gd name="connsiteX41" fmla="*/ 419100 w 609524"/>
                  <a:gd name="connsiteY41" fmla="*/ 228600 h 753123"/>
                  <a:gd name="connsiteX42" fmla="*/ 304800 w 609524"/>
                  <a:gd name="connsiteY42" fmla="*/ 342900 h 753123"/>
                  <a:gd name="connsiteX43" fmla="*/ 190500 w 609524"/>
                  <a:gd name="connsiteY43" fmla="*/ 228600 h 753123"/>
                  <a:gd name="connsiteX44" fmla="*/ 266605 w 609524"/>
                  <a:gd name="connsiteY44" fmla="*/ 601513 h 753123"/>
                  <a:gd name="connsiteX45" fmla="*/ 160430 w 609524"/>
                  <a:gd name="connsiteY45" fmla="*/ 437731 h 753123"/>
                  <a:gd name="connsiteX46" fmla="*/ 199358 w 609524"/>
                  <a:gd name="connsiteY46" fmla="*/ 422234 h 753123"/>
                  <a:gd name="connsiteX47" fmla="*/ 266605 w 609524"/>
                  <a:gd name="connsiteY47" fmla="*/ 449142 h 753123"/>
                  <a:gd name="connsiteX48" fmla="*/ 266605 w 609524"/>
                  <a:gd name="connsiteY48" fmla="*/ 601513 h 753123"/>
                  <a:gd name="connsiteX49" fmla="*/ 304705 w 609524"/>
                  <a:gd name="connsiteY49" fmla="*/ 423396 h 753123"/>
                  <a:gd name="connsiteX50" fmla="*/ 239506 w 609524"/>
                  <a:gd name="connsiteY50" fmla="*/ 397316 h 753123"/>
                  <a:gd name="connsiteX51" fmla="*/ 247555 w 609524"/>
                  <a:gd name="connsiteY51" fmla="*/ 370742 h 753123"/>
                  <a:gd name="connsiteX52" fmla="*/ 247555 w 609524"/>
                  <a:gd name="connsiteY52" fmla="*/ 369789 h 753123"/>
                  <a:gd name="connsiteX53" fmla="*/ 361912 w 609524"/>
                  <a:gd name="connsiteY53" fmla="*/ 369789 h 753123"/>
                  <a:gd name="connsiteX54" fmla="*/ 361912 w 609524"/>
                  <a:gd name="connsiteY54" fmla="*/ 370742 h 753123"/>
                  <a:gd name="connsiteX55" fmla="*/ 369951 w 609524"/>
                  <a:gd name="connsiteY55" fmla="*/ 397259 h 753123"/>
                  <a:gd name="connsiteX56" fmla="*/ 304705 w 609524"/>
                  <a:gd name="connsiteY56" fmla="*/ 423396 h 753123"/>
                  <a:gd name="connsiteX57" fmla="*/ 342805 w 609524"/>
                  <a:gd name="connsiteY57" fmla="*/ 600751 h 753123"/>
                  <a:gd name="connsiteX58" fmla="*/ 342805 w 609524"/>
                  <a:gd name="connsiteY58" fmla="*/ 449142 h 753123"/>
                  <a:gd name="connsiteX59" fmla="*/ 410099 w 609524"/>
                  <a:gd name="connsiteY59" fmla="*/ 422224 h 753123"/>
                  <a:gd name="connsiteX60" fmla="*/ 447694 w 609524"/>
                  <a:gd name="connsiteY60" fmla="*/ 437198 h 753123"/>
                  <a:gd name="connsiteX61" fmla="*/ 342805 w 609524"/>
                  <a:gd name="connsiteY61" fmla="*/ 600751 h 753123"/>
                  <a:gd name="connsiteX0" fmla="*/ 609505 w 609524"/>
                  <a:gd name="connsiteY0" fmla="*/ 533019 h 753123"/>
                  <a:gd name="connsiteX1" fmla="*/ 573938 w 609524"/>
                  <a:gd name="connsiteY1" fmla="*/ 461582 h 753123"/>
                  <a:gd name="connsiteX2" fmla="*/ 483337 w 609524"/>
                  <a:gd name="connsiteY2" fmla="*/ 410404 h 753123"/>
                  <a:gd name="connsiteX3" fmla="*/ 483213 w 609524"/>
                  <a:gd name="connsiteY3" fmla="*/ 410347 h 753123"/>
                  <a:gd name="connsiteX4" fmla="*/ 483213 w 609524"/>
                  <a:gd name="connsiteY4" fmla="*/ 410347 h 753123"/>
                  <a:gd name="connsiteX5" fmla="*/ 482965 w 609524"/>
                  <a:gd name="connsiteY5" fmla="*/ 410251 h 753123"/>
                  <a:gd name="connsiteX6" fmla="*/ 468611 w 609524"/>
                  <a:gd name="connsiteY6" fmla="*/ 404536 h 753123"/>
                  <a:gd name="connsiteX7" fmla="*/ 405898 w 609524"/>
                  <a:gd name="connsiteY7" fmla="*/ 379590 h 753123"/>
                  <a:gd name="connsiteX8" fmla="*/ 400002 w 609524"/>
                  <a:gd name="connsiteY8" fmla="*/ 370789 h 753123"/>
                  <a:gd name="connsiteX9" fmla="*/ 400002 w 609524"/>
                  <a:gd name="connsiteY9" fmla="*/ 347415 h 753123"/>
                  <a:gd name="connsiteX10" fmla="*/ 457200 w 609524"/>
                  <a:gd name="connsiteY10" fmla="*/ 228600 h 753123"/>
                  <a:gd name="connsiteX11" fmla="*/ 457200 w 609524"/>
                  <a:gd name="connsiteY11" fmla="*/ 214313 h 753123"/>
                  <a:gd name="connsiteX12" fmla="*/ 472773 w 609524"/>
                  <a:gd name="connsiteY12" fmla="*/ 160487 h 753123"/>
                  <a:gd name="connsiteX13" fmla="*/ 377095 w 609524"/>
                  <a:gd name="connsiteY13" fmla="*/ 17974 h 753123"/>
                  <a:gd name="connsiteX14" fmla="*/ 363122 w 609524"/>
                  <a:gd name="connsiteY14" fmla="*/ 19221 h 753123"/>
                  <a:gd name="connsiteX15" fmla="*/ 353501 w 609524"/>
                  <a:gd name="connsiteY15" fmla="*/ 25889 h 753123"/>
                  <a:gd name="connsiteX16" fmla="*/ 342862 w 609524"/>
                  <a:gd name="connsiteY16" fmla="*/ 11344 h 753123"/>
                  <a:gd name="connsiteX17" fmla="*/ 329117 w 609524"/>
                  <a:gd name="connsiteY17" fmla="*/ 2591 h 753123"/>
                  <a:gd name="connsiteX18" fmla="*/ 299104 w 609524"/>
                  <a:gd name="connsiteY18" fmla="*/ 0 h 753123"/>
                  <a:gd name="connsiteX19" fmla="*/ 153905 w 609524"/>
                  <a:gd name="connsiteY19" fmla="*/ 91440 h 753123"/>
                  <a:gd name="connsiteX20" fmla="*/ 152133 w 609524"/>
                  <a:gd name="connsiteY20" fmla="*/ 219437 h 753123"/>
                  <a:gd name="connsiteX21" fmla="*/ 152400 w 609524"/>
                  <a:gd name="connsiteY21" fmla="*/ 221437 h 753123"/>
                  <a:gd name="connsiteX22" fmla="*/ 152400 w 609524"/>
                  <a:gd name="connsiteY22" fmla="*/ 228600 h 753123"/>
                  <a:gd name="connsiteX23" fmla="*/ 209455 w 609524"/>
                  <a:gd name="connsiteY23" fmla="*/ 347348 h 753123"/>
                  <a:gd name="connsiteX24" fmla="*/ 209455 w 609524"/>
                  <a:gd name="connsiteY24" fmla="*/ 370742 h 753123"/>
                  <a:gd name="connsiteX25" fmla="*/ 203740 w 609524"/>
                  <a:gd name="connsiteY25" fmla="*/ 379476 h 753123"/>
                  <a:gd name="connsiteX26" fmla="*/ 139284 w 609524"/>
                  <a:gd name="connsiteY26" fmla="*/ 405136 h 753123"/>
                  <a:gd name="connsiteX27" fmla="*/ 124587 w 609524"/>
                  <a:gd name="connsiteY27" fmla="*/ 410985 h 753123"/>
                  <a:gd name="connsiteX28" fmla="*/ 44958 w 609524"/>
                  <a:gd name="connsiteY28" fmla="*/ 454190 h 753123"/>
                  <a:gd name="connsiteX29" fmla="*/ 0 w 609524"/>
                  <a:gd name="connsiteY29" fmla="*/ 606400 h 753123"/>
                  <a:gd name="connsiteX30" fmla="*/ 0 w 609524"/>
                  <a:gd name="connsiteY30" fmla="*/ 700792 h 753123"/>
                  <a:gd name="connsiteX31" fmla="*/ 8477 w 609524"/>
                  <a:gd name="connsiteY31" fmla="*/ 706450 h 753123"/>
                  <a:gd name="connsiteX32" fmla="*/ 307438 w 609524"/>
                  <a:gd name="connsiteY32" fmla="*/ 753123 h 753123"/>
                  <a:gd name="connsiteX33" fmla="*/ 601904 w 609524"/>
                  <a:gd name="connsiteY33" fmla="*/ 705841 h 753123"/>
                  <a:gd name="connsiteX34" fmla="*/ 609524 w 609524"/>
                  <a:gd name="connsiteY34" fmla="*/ 700126 h 753123"/>
                  <a:gd name="connsiteX35" fmla="*/ 609505 w 609524"/>
                  <a:gd name="connsiteY35" fmla="*/ 533019 h 753123"/>
                  <a:gd name="connsiteX36" fmla="*/ 190500 w 609524"/>
                  <a:gd name="connsiteY36" fmla="*/ 228600 h 753123"/>
                  <a:gd name="connsiteX37" fmla="*/ 190500 w 609524"/>
                  <a:gd name="connsiteY37" fmla="*/ 196215 h 753123"/>
                  <a:gd name="connsiteX38" fmla="*/ 375590 w 609524"/>
                  <a:gd name="connsiteY38" fmla="*/ 117872 h 753123"/>
                  <a:gd name="connsiteX39" fmla="*/ 419100 w 609524"/>
                  <a:gd name="connsiteY39" fmla="*/ 182251 h 753123"/>
                  <a:gd name="connsiteX40" fmla="*/ 419100 w 609524"/>
                  <a:gd name="connsiteY40" fmla="*/ 228600 h 753123"/>
                  <a:gd name="connsiteX41" fmla="*/ 304800 w 609524"/>
                  <a:gd name="connsiteY41" fmla="*/ 342900 h 753123"/>
                  <a:gd name="connsiteX42" fmla="*/ 190500 w 609524"/>
                  <a:gd name="connsiteY42" fmla="*/ 228600 h 753123"/>
                  <a:gd name="connsiteX43" fmla="*/ 266605 w 609524"/>
                  <a:gd name="connsiteY43" fmla="*/ 601513 h 753123"/>
                  <a:gd name="connsiteX44" fmla="*/ 160430 w 609524"/>
                  <a:gd name="connsiteY44" fmla="*/ 437731 h 753123"/>
                  <a:gd name="connsiteX45" fmla="*/ 199358 w 609524"/>
                  <a:gd name="connsiteY45" fmla="*/ 422234 h 753123"/>
                  <a:gd name="connsiteX46" fmla="*/ 266605 w 609524"/>
                  <a:gd name="connsiteY46" fmla="*/ 449142 h 753123"/>
                  <a:gd name="connsiteX47" fmla="*/ 266605 w 609524"/>
                  <a:gd name="connsiteY47" fmla="*/ 601513 h 753123"/>
                  <a:gd name="connsiteX48" fmla="*/ 304705 w 609524"/>
                  <a:gd name="connsiteY48" fmla="*/ 423396 h 753123"/>
                  <a:gd name="connsiteX49" fmla="*/ 239506 w 609524"/>
                  <a:gd name="connsiteY49" fmla="*/ 397316 h 753123"/>
                  <a:gd name="connsiteX50" fmla="*/ 247555 w 609524"/>
                  <a:gd name="connsiteY50" fmla="*/ 370742 h 753123"/>
                  <a:gd name="connsiteX51" fmla="*/ 247555 w 609524"/>
                  <a:gd name="connsiteY51" fmla="*/ 369789 h 753123"/>
                  <a:gd name="connsiteX52" fmla="*/ 361912 w 609524"/>
                  <a:gd name="connsiteY52" fmla="*/ 369789 h 753123"/>
                  <a:gd name="connsiteX53" fmla="*/ 361912 w 609524"/>
                  <a:gd name="connsiteY53" fmla="*/ 370742 h 753123"/>
                  <a:gd name="connsiteX54" fmla="*/ 369951 w 609524"/>
                  <a:gd name="connsiteY54" fmla="*/ 397259 h 753123"/>
                  <a:gd name="connsiteX55" fmla="*/ 304705 w 609524"/>
                  <a:gd name="connsiteY55" fmla="*/ 423396 h 753123"/>
                  <a:gd name="connsiteX56" fmla="*/ 342805 w 609524"/>
                  <a:gd name="connsiteY56" fmla="*/ 600751 h 753123"/>
                  <a:gd name="connsiteX57" fmla="*/ 342805 w 609524"/>
                  <a:gd name="connsiteY57" fmla="*/ 449142 h 753123"/>
                  <a:gd name="connsiteX58" fmla="*/ 410099 w 609524"/>
                  <a:gd name="connsiteY58" fmla="*/ 422224 h 753123"/>
                  <a:gd name="connsiteX59" fmla="*/ 447694 w 609524"/>
                  <a:gd name="connsiteY59" fmla="*/ 437198 h 753123"/>
                  <a:gd name="connsiteX60" fmla="*/ 342805 w 609524"/>
                  <a:gd name="connsiteY60" fmla="*/ 600751 h 753123"/>
                  <a:gd name="connsiteX0" fmla="*/ 611553 w 611572"/>
                  <a:gd name="connsiteY0" fmla="*/ 533019 h 753123"/>
                  <a:gd name="connsiteX1" fmla="*/ 575986 w 611572"/>
                  <a:gd name="connsiteY1" fmla="*/ 461582 h 753123"/>
                  <a:gd name="connsiteX2" fmla="*/ 485385 w 611572"/>
                  <a:gd name="connsiteY2" fmla="*/ 410404 h 753123"/>
                  <a:gd name="connsiteX3" fmla="*/ 485261 w 611572"/>
                  <a:gd name="connsiteY3" fmla="*/ 410347 h 753123"/>
                  <a:gd name="connsiteX4" fmla="*/ 485261 w 611572"/>
                  <a:gd name="connsiteY4" fmla="*/ 410347 h 753123"/>
                  <a:gd name="connsiteX5" fmla="*/ 485013 w 611572"/>
                  <a:gd name="connsiteY5" fmla="*/ 410251 h 753123"/>
                  <a:gd name="connsiteX6" fmla="*/ 470659 w 611572"/>
                  <a:gd name="connsiteY6" fmla="*/ 404536 h 753123"/>
                  <a:gd name="connsiteX7" fmla="*/ 407946 w 611572"/>
                  <a:gd name="connsiteY7" fmla="*/ 379590 h 753123"/>
                  <a:gd name="connsiteX8" fmla="*/ 402050 w 611572"/>
                  <a:gd name="connsiteY8" fmla="*/ 370789 h 753123"/>
                  <a:gd name="connsiteX9" fmla="*/ 402050 w 611572"/>
                  <a:gd name="connsiteY9" fmla="*/ 347415 h 753123"/>
                  <a:gd name="connsiteX10" fmla="*/ 459248 w 611572"/>
                  <a:gd name="connsiteY10" fmla="*/ 228600 h 753123"/>
                  <a:gd name="connsiteX11" fmla="*/ 459248 w 611572"/>
                  <a:gd name="connsiteY11" fmla="*/ 214313 h 753123"/>
                  <a:gd name="connsiteX12" fmla="*/ 474821 w 611572"/>
                  <a:gd name="connsiteY12" fmla="*/ 160487 h 753123"/>
                  <a:gd name="connsiteX13" fmla="*/ 379143 w 611572"/>
                  <a:gd name="connsiteY13" fmla="*/ 17974 h 753123"/>
                  <a:gd name="connsiteX14" fmla="*/ 365170 w 611572"/>
                  <a:gd name="connsiteY14" fmla="*/ 19221 h 753123"/>
                  <a:gd name="connsiteX15" fmla="*/ 355549 w 611572"/>
                  <a:gd name="connsiteY15" fmla="*/ 25889 h 753123"/>
                  <a:gd name="connsiteX16" fmla="*/ 344910 w 611572"/>
                  <a:gd name="connsiteY16" fmla="*/ 11344 h 753123"/>
                  <a:gd name="connsiteX17" fmla="*/ 331165 w 611572"/>
                  <a:gd name="connsiteY17" fmla="*/ 2591 h 753123"/>
                  <a:gd name="connsiteX18" fmla="*/ 301152 w 611572"/>
                  <a:gd name="connsiteY18" fmla="*/ 0 h 753123"/>
                  <a:gd name="connsiteX19" fmla="*/ 155953 w 611572"/>
                  <a:gd name="connsiteY19" fmla="*/ 91440 h 753123"/>
                  <a:gd name="connsiteX20" fmla="*/ 154181 w 611572"/>
                  <a:gd name="connsiteY20" fmla="*/ 219437 h 753123"/>
                  <a:gd name="connsiteX21" fmla="*/ 154448 w 611572"/>
                  <a:gd name="connsiteY21" fmla="*/ 221437 h 753123"/>
                  <a:gd name="connsiteX22" fmla="*/ 154448 w 611572"/>
                  <a:gd name="connsiteY22" fmla="*/ 228600 h 753123"/>
                  <a:gd name="connsiteX23" fmla="*/ 211503 w 611572"/>
                  <a:gd name="connsiteY23" fmla="*/ 347348 h 753123"/>
                  <a:gd name="connsiteX24" fmla="*/ 211503 w 611572"/>
                  <a:gd name="connsiteY24" fmla="*/ 370742 h 753123"/>
                  <a:gd name="connsiteX25" fmla="*/ 205788 w 611572"/>
                  <a:gd name="connsiteY25" fmla="*/ 379476 h 753123"/>
                  <a:gd name="connsiteX26" fmla="*/ 141332 w 611572"/>
                  <a:gd name="connsiteY26" fmla="*/ 405136 h 753123"/>
                  <a:gd name="connsiteX27" fmla="*/ 126635 w 611572"/>
                  <a:gd name="connsiteY27" fmla="*/ 410985 h 753123"/>
                  <a:gd name="connsiteX28" fmla="*/ 47006 w 611572"/>
                  <a:gd name="connsiteY28" fmla="*/ 454190 h 753123"/>
                  <a:gd name="connsiteX29" fmla="*/ 0 w 611572"/>
                  <a:gd name="connsiteY29" fmla="*/ 563156 h 753123"/>
                  <a:gd name="connsiteX30" fmla="*/ 2048 w 611572"/>
                  <a:gd name="connsiteY30" fmla="*/ 700792 h 753123"/>
                  <a:gd name="connsiteX31" fmla="*/ 10525 w 611572"/>
                  <a:gd name="connsiteY31" fmla="*/ 706450 h 753123"/>
                  <a:gd name="connsiteX32" fmla="*/ 309486 w 611572"/>
                  <a:gd name="connsiteY32" fmla="*/ 753123 h 753123"/>
                  <a:gd name="connsiteX33" fmla="*/ 603952 w 611572"/>
                  <a:gd name="connsiteY33" fmla="*/ 705841 h 753123"/>
                  <a:gd name="connsiteX34" fmla="*/ 611572 w 611572"/>
                  <a:gd name="connsiteY34" fmla="*/ 700126 h 753123"/>
                  <a:gd name="connsiteX35" fmla="*/ 611553 w 611572"/>
                  <a:gd name="connsiteY35" fmla="*/ 533019 h 753123"/>
                  <a:gd name="connsiteX36" fmla="*/ 192548 w 611572"/>
                  <a:gd name="connsiteY36" fmla="*/ 228600 h 753123"/>
                  <a:gd name="connsiteX37" fmla="*/ 192548 w 611572"/>
                  <a:gd name="connsiteY37" fmla="*/ 196215 h 753123"/>
                  <a:gd name="connsiteX38" fmla="*/ 377638 w 611572"/>
                  <a:gd name="connsiteY38" fmla="*/ 117872 h 753123"/>
                  <a:gd name="connsiteX39" fmla="*/ 421148 w 611572"/>
                  <a:gd name="connsiteY39" fmla="*/ 182251 h 753123"/>
                  <a:gd name="connsiteX40" fmla="*/ 421148 w 611572"/>
                  <a:gd name="connsiteY40" fmla="*/ 228600 h 753123"/>
                  <a:gd name="connsiteX41" fmla="*/ 306848 w 611572"/>
                  <a:gd name="connsiteY41" fmla="*/ 342900 h 753123"/>
                  <a:gd name="connsiteX42" fmla="*/ 192548 w 611572"/>
                  <a:gd name="connsiteY42" fmla="*/ 228600 h 753123"/>
                  <a:gd name="connsiteX43" fmla="*/ 268653 w 611572"/>
                  <a:gd name="connsiteY43" fmla="*/ 601513 h 753123"/>
                  <a:gd name="connsiteX44" fmla="*/ 162478 w 611572"/>
                  <a:gd name="connsiteY44" fmla="*/ 437731 h 753123"/>
                  <a:gd name="connsiteX45" fmla="*/ 201406 w 611572"/>
                  <a:gd name="connsiteY45" fmla="*/ 422234 h 753123"/>
                  <a:gd name="connsiteX46" fmla="*/ 268653 w 611572"/>
                  <a:gd name="connsiteY46" fmla="*/ 449142 h 753123"/>
                  <a:gd name="connsiteX47" fmla="*/ 268653 w 611572"/>
                  <a:gd name="connsiteY47" fmla="*/ 601513 h 753123"/>
                  <a:gd name="connsiteX48" fmla="*/ 306753 w 611572"/>
                  <a:gd name="connsiteY48" fmla="*/ 423396 h 753123"/>
                  <a:gd name="connsiteX49" fmla="*/ 241554 w 611572"/>
                  <a:gd name="connsiteY49" fmla="*/ 397316 h 753123"/>
                  <a:gd name="connsiteX50" fmla="*/ 249603 w 611572"/>
                  <a:gd name="connsiteY50" fmla="*/ 370742 h 753123"/>
                  <a:gd name="connsiteX51" fmla="*/ 249603 w 611572"/>
                  <a:gd name="connsiteY51" fmla="*/ 369789 h 753123"/>
                  <a:gd name="connsiteX52" fmla="*/ 363960 w 611572"/>
                  <a:gd name="connsiteY52" fmla="*/ 369789 h 753123"/>
                  <a:gd name="connsiteX53" fmla="*/ 363960 w 611572"/>
                  <a:gd name="connsiteY53" fmla="*/ 370742 h 753123"/>
                  <a:gd name="connsiteX54" fmla="*/ 371999 w 611572"/>
                  <a:gd name="connsiteY54" fmla="*/ 397259 h 753123"/>
                  <a:gd name="connsiteX55" fmla="*/ 306753 w 611572"/>
                  <a:gd name="connsiteY55" fmla="*/ 423396 h 753123"/>
                  <a:gd name="connsiteX56" fmla="*/ 344853 w 611572"/>
                  <a:gd name="connsiteY56" fmla="*/ 600751 h 753123"/>
                  <a:gd name="connsiteX57" fmla="*/ 344853 w 611572"/>
                  <a:gd name="connsiteY57" fmla="*/ 449142 h 753123"/>
                  <a:gd name="connsiteX58" fmla="*/ 412147 w 611572"/>
                  <a:gd name="connsiteY58" fmla="*/ 422224 h 753123"/>
                  <a:gd name="connsiteX59" fmla="*/ 449742 w 611572"/>
                  <a:gd name="connsiteY59" fmla="*/ 437198 h 753123"/>
                  <a:gd name="connsiteX60" fmla="*/ 344853 w 611572"/>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 name="connsiteX0" fmla="*/ 609596 w 609615"/>
                  <a:gd name="connsiteY0" fmla="*/ 533019 h 753123"/>
                  <a:gd name="connsiteX1" fmla="*/ 574029 w 609615"/>
                  <a:gd name="connsiteY1" fmla="*/ 461582 h 753123"/>
                  <a:gd name="connsiteX2" fmla="*/ 483428 w 609615"/>
                  <a:gd name="connsiteY2" fmla="*/ 410404 h 753123"/>
                  <a:gd name="connsiteX3" fmla="*/ 483304 w 609615"/>
                  <a:gd name="connsiteY3" fmla="*/ 410347 h 753123"/>
                  <a:gd name="connsiteX4" fmla="*/ 483304 w 609615"/>
                  <a:gd name="connsiteY4" fmla="*/ 410347 h 753123"/>
                  <a:gd name="connsiteX5" fmla="*/ 483056 w 609615"/>
                  <a:gd name="connsiteY5" fmla="*/ 410251 h 753123"/>
                  <a:gd name="connsiteX6" fmla="*/ 468702 w 609615"/>
                  <a:gd name="connsiteY6" fmla="*/ 404536 h 753123"/>
                  <a:gd name="connsiteX7" fmla="*/ 405989 w 609615"/>
                  <a:gd name="connsiteY7" fmla="*/ 379590 h 753123"/>
                  <a:gd name="connsiteX8" fmla="*/ 400093 w 609615"/>
                  <a:gd name="connsiteY8" fmla="*/ 370789 h 753123"/>
                  <a:gd name="connsiteX9" fmla="*/ 400093 w 609615"/>
                  <a:gd name="connsiteY9" fmla="*/ 347415 h 753123"/>
                  <a:gd name="connsiteX10" fmla="*/ 457291 w 609615"/>
                  <a:gd name="connsiteY10" fmla="*/ 228600 h 753123"/>
                  <a:gd name="connsiteX11" fmla="*/ 457291 w 609615"/>
                  <a:gd name="connsiteY11" fmla="*/ 214313 h 753123"/>
                  <a:gd name="connsiteX12" fmla="*/ 472864 w 609615"/>
                  <a:gd name="connsiteY12" fmla="*/ 160487 h 753123"/>
                  <a:gd name="connsiteX13" fmla="*/ 377186 w 609615"/>
                  <a:gd name="connsiteY13" fmla="*/ 17974 h 753123"/>
                  <a:gd name="connsiteX14" fmla="*/ 363213 w 609615"/>
                  <a:gd name="connsiteY14" fmla="*/ 19221 h 753123"/>
                  <a:gd name="connsiteX15" fmla="*/ 353592 w 609615"/>
                  <a:gd name="connsiteY15" fmla="*/ 25889 h 753123"/>
                  <a:gd name="connsiteX16" fmla="*/ 342953 w 609615"/>
                  <a:gd name="connsiteY16" fmla="*/ 11344 h 753123"/>
                  <a:gd name="connsiteX17" fmla="*/ 329208 w 609615"/>
                  <a:gd name="connsiteY17" fmla="*/ 2591 h 753123"/>
                  <a:gd name="connsiteX18" fmla="*/ 299195 w 609615"/>
                  <a:gd name="connsiteY18" fmla="*/ 0 h 753123"/>
                  <a:gd name="connsiteX19" fmla="*/ 153996 w 609615"/>
                  <a:gd name="connsiteY19" fmla="*/ 91440 h 753123"/>
                  <a:gd name="connsiteX20" fmla="*/ 152224 w 609615"/>
                  <a:gd name="connsiteY20" fmla="*/ 219437 h 753123"/>
                  <a:gd name="connsiteX21" fmla="*/ 152491 w 609615"/>
                  <a:gd name="connsiteY21" fmla="*/ 221437 h 753123"/>
                  <a:gd name="connsiteX22" fmla="*/ 152491 w 609615"/>
                  <a:gd name="connsiteY22" fmla="*/ 228600 h 753123"/>
                  <a:gd name="connsiteX23" fmla="*/ 209546 w 609615"/>
                  <a:gd name="connsiteY23" fmla="*/ 347348 h 753123"/>
                  <a:gd name="connsiteX24" fmla="*/ 209546 w 609615"/>
                  <a:gd name="connsiteY24" fmla="*/ 370742 h 753123"/>
                  <a:gd name="connsiteX25" fmla="*/ 203831 w 609615"/>
                  <a:gd name="connsiteY25" fmla="*/ 379476 h 753123"/>
                  <a:gd name="connsiteX26" fmla="*/ 139375 w 609615"/>
                  <a:gd name="connsiteY26" fmla="*/ 405136 h 753123"/>
                  <a:gd name="connsiteX27" fmla="*/ 124678 w 609615"/>
                  <a:gd name="connsiteY27" fmla="*/ 410985 h 753123"/>
                  <a:gd name="connsiteX28" fmla="*/ 45049 w 609615"/>
                  <a:gd name="connsiteY28" fmla="*/ 454190 h 753123"/>
                  <a:gd name="connsiteX29" fmla="*/ 2138 w 609615"/>
                  <a:gd name="connsiteY29" fmla="*/ 556328 h 753123"/>
                  <a:gd name="connsiteX30" fmla="*/ 91 w 609615"/>
                  <a:gd name="connsiteY30" fmla="*/ 700792 h 753123"/>
                  <a:gd name="connsiteX31" fmla="*/ 8568 w 609615"/>
                  <a:gd name="connsiteY31" fmla="*/ 706450 h 753123"/>
                  <a:gd name="connsiteX32" fmla="*/ 307529 w 609615"/>
                  <a:gd name="connsiteY32" fmla="*/ 753123 h 753123"/>
                  <a:gd name="connsiteX33" fmla="*/ 601995 w 609615"/>
                  <a:gd name="connsiteY33" fmla="*/ 705841 h 753123"/>
                  <a:gd name="connsiteX34" fmla="*/ 609615 w 609615"/>
                  <a:gd name="connsiteY34" fmla="*/ 700126 h 753123"/>
                  <a:gd name="connsiteX35" fmla="*/ 609596 w 609615"/>
                  <a:gd name="connsiteY35" fmla="*/ 533019 h 753123"/>
                  <a:gd name="connsiteX36" fmla="*/ 190591 w 609615"/>
                  <a:gd name="connsiteY36" fmla="*/ 228600 h 753123"/>
                  <a:gd name="connsiteX37" fmla="*/ 190591 w 609615"/>
                  <a:gd name="connsiteY37" fmla="*/ 196215 h 753123"/>
                  <a:gd name="connsiteX38" fmla="*/ 375681 w 609615"/>
                  <a:gd name="connsiteY38" fmla="*/ 117872 h 753123"/>
                  <a:gd name="connsiteX39" fmla="*/ 419191 w 609615"/>
                  <a:gd name="connsiteY39" fmla="*/ 182251 h 753123"/>
                  <a:gd name="connsiteX40" fmla="*/ 419191 w 609615"/>
                  <a:gd name="connsiteY40" fmla="*/ 228600 h 753123"/>
                  <a:gd name="connsiteX41" fmla="*/ 304891 w 609615"/>
                  <a:gd name="connsiteY41" fmla="*/ 342900 h 753123"/>
                  <a:gd name="connsiteX42" fmla="*/ 190591 w 609615"/>
                  <a:gd name="connsiteY42" fmla="*/ 228600 h 753123"/>
                  <a:gd name="connsiteX43" fmla="*/ 266696 w 609615"/>
                  <a:gd name="connsiteY43" fmla="*/ 601513 h 753123"/>
                  <a:gd name="connsiteX44" fmla="*/ 160521 w 609615"/>
                  <a:gd name="connsiteY44" fmla="*/ 437731 h 753123"/>
                  <a:gd name="connsiteX45" fmla="*/ 199449 w 609615"/>
                  <a:gd name="connsiteY45" fmla="*/ 422234 h 753123"/>
                  <a:gd name="connsiteX46" fmla="*/ 266696 w 609615"/>
                  <a:gd name="connsiteY46" fmla="*/ 449142 h 753123"/>
                  <a:gd name="connsiteX47" fmla="*/ 266696 w 609615"/>
                  <a:gd name="connsiteY47" fmla="*/ 601513 h 753123"/>
                  <a:gd name="connsiteX48" fmla="*/ 304796 w 609615"/>
                  <a:gd name="connsiteY48" fmla="*/ 423396 h 753123"/>
                  <a:gd name="connsiteX49" fmla="*/ 239597 w 609615"/>
                  <a:gd name="connsiteY49" fmla="*/ 397316 h 753123"/>
                  <a:gd name="connsiteX50" fmla="*/ 247646 w 609615"/>
                  <a:gd name="connsiteY50" fmla="*/ 370742 h 753123"/>
                  <a:gd name="connsiteX51" fmla="*/ 247646 w 609615"/>
                  <a:gd name="connsiteY51" fmla="*/ 369789 h 753123"/>
                  <a:gd name="connsiteX52" fmla="*/ 362003 w 609615"/>
                  <a:gd name="connsiteY52" fmla="*/ 369789 h 753123"/>
                  <a:gd name="connsiteX53" fmla="*/ 362003 w 609615"/>
                  <a:gd name="connsiteY53" fmla="*/ 370742 h 753123"/>
                  <a:gd name="connsiteX54" fmla="*/ 370042 w 609615"/>
                  <a:gd name="connsiteY54" fmla="*/ 397259 h 753123"/>
                  <a:gd name="connsiteX55" fmla="*/ 304796 w 609615"/>
                  <a:gd name="connsiteY55" fmla="*/ 423396 h 753123"/>
                  <a:gd name="connsiteX56" fmla="*/ 342896 w 609615"/>
                  <a:gd name="connsiteY56" fmla="*/ 600751 h 753123"/>
                  <a:gd name="connsiteX57" fmla="*/ 342896 w 609615"/>
                  <a:gd name="connsiteY57" fmla="*/ 449142 h 753123"/>
                  <a:gd name="connsiteX58" fmla="*/ 410190 w 609615"/>
                  <a:gd name="connsiteY58" fmla="*/ 422224 h 753123"/>
                  <a:gd name="connsiteX59" fmla="*/ 447785 w 609615"/>
                  <a:gd name="connsiteY59" fmla="*/ 437198 h 753123"/>
                  <a:gd name="connsiteX60" fmla="*/ 342896 w 609615"/>
                  <a:gd name="connsiteY60" fmla="*/ 600751 h 75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9615" h="753123">
                    <a:moveTo>
                      <a:pt x="609596" y="533019"/>
                    </a:moveTo>
                    <a:cubicBezTo>
                      <a:pt x="609063" y="505076"/>
                      <a:pt x="596005" y="478849"/>
                      <a:pt x="574029" y="461582"/>
                    </a:cubicBezTo>
                    <a:cubicBezTo>
                      <a:pt x="546607" y="440014"/>
                      <a:pt x="516055" y="422757"/>
                      <a:pt x="483428" y="410404"/>
                    </a:cubicBezTo>
                    <a:lnTo>
                      <a:pt x="483304" y="410347"/>
                    </a:lnTo>
                    <a:lnTo>
                      <a:pt x="483304" y="410347"/>
                    </a:lnTo>
                    <a:lnTo>
                      <a:pt x="483056" y="410251"/>
                    </a:lnTo>
                    <a:lnTo>
                      <a:pt x="468702" y="404536"/>
                    </a:lnTo>
                    <a:lnTo>
                      <a:pt x="405989" y="379590"/>
                    </a:lnTo>
                    <a:cubicBezTo>
                      <a:pt x="402423" y="378121"/>
                      <a:pt x="400095" y="374646"/>
                      <a:pt x="400093" y="370789"/>
                    </a:cubicBezTo>
                    <a:lnTo>
                      <a:pt x="400093" y="347415"/>
                    </a:lnTo>
                    <a:cubicBezTo>
                      <a:pt x="436226" y="318561"/>
                      <a:pt x="457274" y="274839"/>
                      <a:pt x="457291" y="228600"/>
                    </a:cubicBezTo>
                    <a:lnTo>
                      <a:pt x="457291" y="214313"/>
                    </a:lnTo>
                    <a:cubicBezTo>
                      <a:pt x="465599" y="197423"/>
                      <a:pt x="470871" y="179203"/>
                      <a:pt x="472864" y="160487"/>
                    </a:cubicBezTo>
                    <a:cubicBezTo>
                      <a:pt x="472760" y="96479"/>
                      <a:pt x="432164" y="44768"/>
                      <a:pt x="377186" y="17974"/>
                    </a:cubicBezTo>
                    <a:cubicBezTo>
                      <a:pt x="372644" y="15837"/>
                      <a:pt x="367304" y="16314"/>
                      <a:pt x="363213" y="19221"/>
                    </a:cubicBezTo>
                    <a:lnTo>
                      <a:pt x="353592" y="25889"/>
                    </a:lnTo>
                    <a:lnTo>
                      <a:pt x="342953" y="11344"/>
                    </a:lnTo>
                    <a:cubicBezTo>
                      <a:pt x="339680" y="6755"/>
                      <a:pt x="334752" y="3616"/>
                      <a:pt x="329208" y="2591"/>
                    </a:cubicBezTo>
                    <a:cubicBezTo>
                      <a:pt x="319297" y="867"/>
                      <a:pt x="309255" y="1"/>
                      <a:pt x="299195" y="0"/>
                    </a:cubicBezTo>
                    <a:cubicBezTo>
                      <a:pt x="232244" y="0"/>
                      <a:pt x="176923" y="36290"/>
                      <a:pt x="153996" y="91440"/>
                    </a:cubicBezTo>
                    <a:cubicBezTo>
                      <a:pt x="138926" y="132674"/>
                      <a:pt x="138303" y="177802"/>
                      <a:pt x="152224" y="219437"/>
                    </a:cubicBezTo>
                    <a:lnTo>
                      <a:pt x="152491" y="221437"/>
                    </a:lnTo>
                    <a:lnTo>
                      <a:pt x="152491" y="228600"/>
                    </a:lnTo>
                    <a:cubicBezTo>
                      <a:pt x="152494" y="274792"/>
                      <a:pt x="173485" y="318481"/>
                      <a:pt x="209546" y="347348"/>
                    </a:cubicBezTo>
                    <a:lnTo>
                      <a:pt x="209546" y="370742"/>
                    </a:lnTo>
                    <a:cubicBezTo>
                      <a:pt x="209575" y="374539"/>
                      <a:pt x="207322" y="377983"/>
                      <a:pt x="203831" y="379476"/>
                    </a:cubicBezTo>
                    <a:lnTo>
                      <a:pt x="139375" y="405136"/>
                    </a:lnTo>
                    <a:lnTo>
                      <a:pt x="124678" y="410985"/>
                    </a:lnTo>
                    <a:cubicBezTo>
                      <a:pt x="96418" y="421969"/>
                      <a:pt x="69663" y="436486"/>
                      <a:pt x="45049" y="454190"/>
                    </a:cubicBezTo>
                    <a:cubicBezTo>
                      <a:pt x="14045" y="486759"/>
                      <a:pt x="9631" y="515228"/>
                      <a:pt x="2138" y="556328"/>
                    </a:cubicBezTo>
                    <a:cubicBezTo>
                      <a:pt x="2821" y="602207"/>
                      <a:pt x="-592" y="654913"/>
                      <a:pt x="91" y="700792"/>
                    </a:cubicBezTo>
                    <a:lnTo>
                      <a:pt x="8568" y="706450"/>
                    </a:lnTo>
                    <a:cubicBezTo>
                      <a:pt x="55298" y="737597"/>
                      <a:pt x="181866" y="753123"/>
                      <a:pt x="307529" y="753123"/>
                    </a:cubicBezTo>
                    <a:cubicBezTo>
                      <a:pt x="434212" y="753123"/>
                      <a:pt x="560009" y="737330"/>
                      <a:pt x="601995" y="705841"/>
                    </a:cubicBezTo>
                    <a:lnTo>
                      <a:pt x="609615" y="700126"/>
                    </a:lnTo>
                    <a:cubicBezTo>
                      <a:pt x="609609" y="644424"/>
                      <a:pt x="609602" y="588721"/>
                      <a:pt x="609596" y="533019"/>
                    </a:cubicBezTo>
                    <a:close/>
                    <a:moveTo>
                      <a:pt x="190591" y="228600"/>
                    </a:moveTo>
                    <a:lnTo>
                      <a:pt x="190591" y="196215"/>
                    </a:lnTo>
                    <a:cubicBezTo>
                      <a:pt x="238759" y="138113"/>
                      <a:pt x="290356" y="177384"/>
                      <a:pt x="375681" y="117872"/>
                    </a:cubicBezTo>
                    <a:cubicBezTo>
                      <a:pt x="387282" y="109776"/>
                      <a:pt x="399103" y="163497"/>
                      <a:pt x="419191" y="182251"/>
                    </a:cubicBezTo>
                    <a:lnTo>
                      <a:pt x="419191" y="228600"/>
                    </a:lnTo>
                    <a:cubicBezTo>
                      <a:pt x="419191" y="291726"/>
                      <a:pt x="368017" y="342900"/>
                      <a:pt x="304891" y="342900"/>
                    </a:cubicBezTo>
                    <a:cubicBezTo>
                      <a:pt x="241765" y="342900"/>
                      <a:pt x="190591" y="291726"/>
                      <a:pt x="190591" y="228600"/>
                    </a:cubicBezTo>
                    <a:close/>
                    <a:moveTo>
                      <a:pt x="266696" y="601513"/>
                    </a:moveTo>
                    <a:lnTo>
                      <a:pt x="160521" y="437731"/>
                    </a:lnTo>
                    <a:lnTo>
                      <a:pt x="199449" y="422234"/>
                    </a:lnTo>
                    <a:lnTo>
                      <a:pt x="266696" y="449142"/>
                    </a:lnTo>
                    <a:lnTo>
                      <a:pt x="266696" y="601513"/>
                    </a:lnTo>
                    <a:close/>
                    <a:moveTo>
                      <a:pt x="304796" y="423396"/>
                    </a:moveTo>
                    <a:lnTo>
                      <a:pt x="239597" y="397316"/>
                    </a:lnTo>
                    <a:cubicBezTo>
                      <a:pt x="244860" y="389454"/>
                      <a:pt x="247662" y="380203"/>
                      <a:pt x="247646" y="370742"/>
                    </a:cubicBezTo>
                    <a:lnTo>
                      <a:pt x="247646" y="369789"/>
                    </a:lnTo>
                    <a:cubicBezTo>
                      <a:pt x="284296" y="384757"/>
                      <a:pt x="325353" y="384757"/>
                      <a:pt x="362003" y="369789"/>
                    </a:cubicBezTo>
                    <a:lnTo>
                      <a:pt x="362003" y="370742"/>
                    </a:lnTo>
                    <a:cubicBezTo>
                      <a:pt x="361984" y="380184"/>
                      <a:pt x="364783" y="389417"/>
                      <a:pt x="370042" y="397259"/>
                    </a:cubicBezTo>
                    <a:lnTo>
                      <a:pt x="304796" y="423396"/>
                    </a:lnTo>
                    <a:close/>
                    <a:moveTo>
                      <a:pt x="342896" y="600751"/>
                    </a:moveTo>
                    <a:lnTo>
                      <a:pt x="342896" y="449142"/>
                    </a:lnTo>
                    <a:lnTo>
                      <a:pt x="410190" y="422224"/>
                    </a:lnTo>
                    <a:lnTo>
                      <a:pt x="447785" y="437198"/>
                    </a:lnTo>
                    <a:lnTo>
                      <a:pt x="342896" y="600751"/>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Graphic 30" descr="Briefcase with solid fill">
                <a:extLst>
                  <a:ext uri="{FF2B5EF4-FFF2-40B4-BE49-F238E27FC236}">
                    <a16:creationId xmlns:a16="http://schemas.microsoft.com/office/drawing/2014/main" id="{1FF847CC-DAA9-1B28-7AEC-290E784B6F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02269" y="5556536"/>
                <a:ext cx="620095" cy="620095"/>
              </a:xfrm>
              <a:prstGeom prst="rect">
                <a:avLst/>
              </a:prstGeom>
              <a:effectLst>
                <a:glow rad="25400">
                  <a:schemeClr val="tx1"/>
                </a:glow>
              </a:effectLst>
            </p:spPr>
          </p:pic>
        </p:grpSp>
      </p:grpSp>
      <p:sp>
        <p:nvSpPr>
          <p:cNvPr id="41" name="Title 1">
            <a:extLst>
              <a:ext uri="{FF2B5EF4-FFF2-40B4-BE49-F238E27FC236}">
                <a16:creationId xmlns:a16="http://schemas.microsoft.com/office/drawing/2014/main" id="{7A3E7804-8BD6-BF16-9AA6-9F3BAB4512BB}"/>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on the link icon to go to the standard  </a:t>
            </a:r>
          </a:p>
        </p:txBody>
      </p:sp>
      <p:grpSp>
        <p:nvGrpSpPr>
          <p:cNvPr id="8" name="Group 7">
            <a:extLst>
              <a:ext uri="{FF2B5EF4-FFF2-40B4-BE49-F238E27FC236}">
                <a16:creationId xmlns:a16="http://schemas.microsoft.com/office/drawing/2014/main" id="{1C02F126-A22B-9338-766E-A0BE59C22329}"/>
              </a:ext>
            </a:extLst>
          </p:cNvPr>
          <p:cNvGrpSpPr/>
          <p:nvPr/>
        </p:nvGrpSpPr>
        <p:grpSpPr>
          <a:xfrm>
            <a:off x="294762" y="5253235"/>
            <a:ext cx="720000" cy="774251"/>
            <a:chOff x="296159" y="2222339"/>
            <a:chExt cx="720000" cy="774251"/>
          </a:xfrm>
        </p:grpSpPr>
        <p:sp>
          <p:nvSpPr>
            <p:cNvPr id="9" name="Rectangle: Rounded Corners 8">
              <a:extLst>
                <a:ext uri="{FF2B5EF4-FFF2-40B4-BE49-F238E27FC236}">
                  <a16:creationId xmlns:a16="http://schemas.microsoft.com/office/drawing/2014/main" id="{7A031696-9E65-02FB-B7E1-80CD5C6CD2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71631B0D-2ADE-CF85-DEAF-79D275F4DE51}"/>
                </a:ext>
              </a:extLst>
            </p:cNvPr>
            <p:cNvPicPr>
              <a:picLocks noChangeAspect="1"/>
            </p:cNvPicPr>
            <p:nvPr/>
          </p:nvPicPr>
          <p:blipFill>
            <a:blip r:embed="rId15"/>
            <a:stretch>
              <a:fillRect/>
            </a:stretch>
          </p:blipFill>
          <p:spPr>
            <a:xfrm>
              <a:off x="341670" y="2231693"/>
              <a:ext cx="628978" cy="625753"/>
            </a:xfrm>
            <a:prstGeom prst="rect">
              <a:avLst/>
            </a:prstGeom>
          </p:spPr>
        </p:pic>
        <p:sp>
          <p:nvSpPr>
            <p:cNvPr id="36" name="TextBox 35">
              <a:extLst>
                <a:ext uri="{FF2B5EF4-FFF2-40B4-BE49-F238E27FC236}">
                  <a16:creationId xmlns:a16="http://schemas.microsoft.com/office/drawing/2014/main" id="{9418FDC8-3F6D-85B7-9417-0CD6F0C333B7}"/>
                </a:ext>
              </a:extLst>
            </p:cNvPr>
            <p:cNvSpPr txBox="1"/>
            <p:nvPr/>
          </p:nvSpPr>
          <p:spPr>
            <a:xfrm>
              <a:off x="369768" y="2658036"/>
              <a:ext cx="572781" cy="338554"/>
            </a:xfrm>
            <a:prstGeom prst="rect">
              <a:avLst/>
            </a:prstGeom>
            <a:noFill/>
          </p:spPr>
          <p:txBody>
            <a:bodyPr wrap="square" rtlCol="0">
              <a:spAutoFit/>
            </a:bodyPr>
            <a:lstStyle/>
            <a:p>
              <a:pPr algn="ctr"/>
              <a:r>
                <a:rPr lang="en-GB" sz="1600" b="1"/>
                <a:t>IM</a:t>
              </a:r>
            </a:p>
          </p:txBody>
        </p:sp>
      </p:grpSp>
      <p:pic>
        <p:nvPicPr>
          <p:cNvPr id="37" name="Picture 36">
            <a:hlinkClick r:id="rId16" action="ppaction://hlinksldjump"/>
            <a:extLst>
              <a:ext uri="{FF2B5EF4-FFF2-40B4-BE49-F238E27FC236}">
                <a16:creationId xmlns:a16="http://schemas.microsoft.com/office/drawing/2014/main" id="{B38AC06F-BC0C-ABB7-247D-71DB145528F4}"/>
              </a:ext>
            </a:extLst>
          </p:cNvPr>
          <p:cNvPicPr>
            <a:picLocks noChangeAspect="1"/>
          </p:cNvPicPr>
          <p:nvPr/>
        </p:nvPicPr>
        <p:blipFill>
          <a:blip r:embed="rId17"/>
          <a:stretch>
            <a:fillRect/>
          </a:stretch>
        </p:blipFill>
        <p:spPr>
          <a:xfrm>
            <a:off x="11290478" y="157163"/>
            <a:ext cx="755970" cy="755970"/>
          </a:xfrm>
          <a:prstGeom prst="rect">
            <a:avLst/>
          </a:prstGeom>
        </p:spPr>
      </p:pic>
    </p:spTree>
    <p:extLst>
      <p:ext uri="{BB962C8B-B14F-4D97-AF65-F5344CB8AC3E}">
        <p14:creationId xmlns:p14="http://schemas.microsoft.com/office/powerpoint/2010/main" val="14682112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85102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lang="en-GB">
                <a:solidFill>
                  <a:prstClr val="white"/>
                </a:solidFill>
                <a:latin typeface="Calibri" panose="020F0502020204030204"/>
              </a:rPr>
              <a:t>Three Control, Command and Signalling </a:t>
            </a:r>
            <a:r>
              <a:rPr kumimoji="0" lang="en-GB" sz="1800" b="0" i="0" u="none" strike="noStrike" kern="1200" cap="none" normalizeH="0" noProof="0">
                <a:ln>
                  <a:noFill/>
                </a:ln>
                <a:solidFill>
                  <a:prstClr val="white"/>
                </a:solidFill>
                <a:effectLst/>
                <a:uLnTx/>
                <a:uFillTx/>
                <a:latin typeface="Calibri" panose="020F0502020204030204"/>
                <a:ea typeface="+mn-ea"/>
                <a:cs typeface="+mn-cs"/>
              </a:rPr>
              <a:t>standards have been updated in the September 2024 Standards </a:t>
            </a:r>
            <a:r>
              <a:rPr lang="en-GB">
                <a:solidFill>
                  <a:prstClr val="white"/>
                </a:solidFill>
                <a:latin typeface="Calibri" panose="020F0502020204030204"/>
              </a:rPr>
              <a:t>Catalogue.</a:t>
            </a:r>
            <a:endParaRPr kumimoji="0" lang="en-GB" sz="1800" b="0" i="0" u="none" strike="noStrike" kern="1200" cap="none" normalizeH="0" noProof="0">
              <a:ln>
                <a:noFill/>
              </a:ln>
              <a:solidFill>
                <a:prstClr val="white"/>
              </a:solidFill>
              <a:effectLst/>
              <a:uLnTx/>
              <a:uFillTx/>
              <a:latin typeface="Calibri" panose="020F0502020204030204"/>
              <a:ea typeface="+mn-ea"/>
              <a:cs typeface="+mn-cs"/>
            </a:endParaRPr>
          </a:p>
        </p:txBody>
      </p:sp>
      <p:pic>
        <p:nvPicPr>
          <p:cNvPr id="13" name="Picture 12">
            <a:hlinkClick r:id="rId3"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4"/>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5"/>
          <a:stretch>
            <a:fillRect/>
          </a:stretch>
        </p:blipFill>
        <p:spPr>
          <a:xfrm>
            <a:off x="89371" y="6016808"/>
            <a:ext cx="720000" cy="692039"/>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D7B2C03B-D411-9590-6345-5F3C5801C71C}"/>
              </a:ext>
            </a:extLst>
          </p:cNvPr>
          <p:cNvSpPr/>
          <p:nvPr/>
        </p:nvSpPr>
        <p:spPr>
          <a:xfrm>
            <a:off x="1078248" y="1707143"/>
            <a:ext cx="10055745" cy="720000"/>
          </a:xfrm>
          <a:prstGeom prst="roundRect">
            <a:avLst>
              <a:gd name="adj" fmla="val 32566"/>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RIS-0733-CCS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Issue 1.1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Lineside Operational Signs</a:t>
            </a:r>
            <a:endParaRPr lang="en-GB" sz="1800" i="1">
              <a:solidFill>
                <a:schemeClr val="tx1"/>
              </a:solidFill>
              <a:effectLst/>
              <a:latin typeface="Calibri"/>
              <a:ea typeface="Calibri"/>
              <a:cs typeface="Calibri"/>
            </a:endParaRPr>
          </a:p>
        </p:txBody>
      </p:sp>
      <p:pic>
        <p:nvPicPr>
          <p:cNvPr id="6" name="Picture 5" descr="A red circle with white logo&#10;&#10;Description automatically generated">
            <a:hlinkClick r:id="rId6" action="ppaction://hlinksldjump"/>
            <a:extLst>
              <a:ext uri="{FF2B5EF4-FFF2-40B4-BE49-F238E27FC236}">
                <a16:creationId xmlns:a16="http://schemas.microsoft.com/office/drawing/2014/main" id="{EBE8E20A-144D-9F55-4527-B24FA8FA9F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959" y="563010"/>
            <a:ext cx="776213" cy="776213"/>
          </a:xfrm>
          <a:prstGeom prst="rect">
            <a:avLst/>
          </a:prstGeom>
        </p:spPr>
      </p:pic>
      <p:sp>
        <p:nvSpPr>
          <p:cNvPr id="2" name="Title 1">
            <a:extLst>
              <a:ext uri="{FF2B5EF4-FFF2-40B4-BE49-F238E27FC236}">
                <a16:creationId xmlns:a16="http://schemas.microsoft.com/office/drawing/2014/main" id="{DAD32DA9-36F8-D565-6566-6A231CDB5291}"/>
              </a:ext>
            </a:extLst>
          </p:cNvPr>
          <p:cNvSpPr txBox="1">
            <a:spLocks/>
          </p:cNvSpPr>
          <p:nvPr/>
        </p:nvSpPr>
        <p:spPr>
          <a:xfrm>
            <a:off x="2754084" y="6092809"/>
            <a:ext cx="7167665" cy="40436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a:t>
            </a:r>
            <a:r>
              <a:rPr lang="en-GB" sz="2000" b="1" spc="-50">
                <a:solidFill>
                  <a:srgbClr val="C00000"/>
                </a:solidFill>
                <a:latin typeface="Calibri"/>
              </a:rPr>
              <a:t>play</a:t>
            </a:r>
            <a:r>
              <a:rPr kumimoji="0" lang="en-GB" sz="2000" b="1" i="0" u="none" strike="noStrike" kern="1200" cap="none" spc="-50" normalizeH="0" baseline="0" noProof="0">
                <a:ln>
                  <a:noFill/>
                </a:ln>
                <a:solidFill>
                  <a:srgbClr val="C00000"/>
                </a:solidFill>
                <a:effectLst/>
                <a:uLnTx/>
                <a:uFillTx/>
                <a:latin typeface="Calibri"/>
                <a:ea typeface="+mj-ea"/>
                <a:cs typeface="+mj-cs"/>
              </a:rPr>
              <a:t> to find out more about the change</a:t>
            </a:r>
            <a:r>
              <a:rPr lang="en-GB" sz="2000" b="1" spc="-50">
                <a:solidFill>
                  <a:srgbClr val="C00000"/>
                </a:solidFill>
                <a:latin typeface="Calibri"/>
              </a:rPr>
              <a:t>  </a:t>
            </a:r>
            <a:endParaRPr kumimoji="0" lang="en-GB" sz="2000" b="1" i="0" u="none" strike="noStrike" kern="1200" cap="none" spc="-50" normalizeH="0" baseline="0" noProof="0">
              <a:ln>
                <a:noFill/>
              </a:ln>
              <a:solidFill>
                <a:srgbClr val="C00000"/>
              </a:solidFill>
              <a:effectLst/>
              <a:uLnTx/>
              <a:uFillTx/>
              <a:latin typeface="Calibri"/>
              <a:ea typeface="+mj-ea"/>
              <a:cs typeface="+mj-cs"/>
            </a:endParaRPr>
          </a:p>
        </p:txBody>
      </p:sp>
      <p:pic>
        <p:nvPicPr>
          <p:cNvPr id="3" name="Picture 2">
            <a:hlinkClick r:id="rId8" action="ppaction://hlinksldjump"/>
            <a:extLst>
              <a:ext uri="{FF2B5EF4-FFF2-40B4-BE49-F238E27FC236}">
                <a16:creationId xmlns:a16="http://schemas.microsoft.com/office/drawing/2014/main" id="{072DFE40-0277-E3F9-58A4-64C3522B27BC}"/>
              </a:ext>
            </a:extLst>
          </p:cNvPr>
          <p:cNvPicPr>
            <a:picLocks noChangeAspect="1"/>
          </p:cNvPicPr>
          <p:nvPr/>
        </p:nvPicPr>
        <p:blipFill>
          <a:blip r:embed="rId9">
            <a:biLevel thresh="75000"/>
          </a:blip>
          <a:stretch>
            <a:fillRect/>
          </a:stretch>
        </p:blipFill>
        <p:spPr>
          <a:xfrm>
            <a:off x="10529832" y="1696983"/>
            <a:ext cx="755970" cy="755970"/>
          </a:xfrm>
          <a:prstGeom prst="rect">
            <a:avLst/>
          </a:prstGeom>
        </p:spPr>
      </p:pic>
      <p:sp>
        <p:nvSpPr>
          <p:cNvPr id="4" name="Rectangle: Rounded Corners 3">
            <a:hlinkClick r:id="" action="ppaction://noaction" highlightClick="1"/>
            <a:extLst>
              <a:ext uri="{FF2B5EF4-FFF2-40B4-BE49-F238E27FC236}">
                <a16:creationId xmlns:a16="http://schemas.microsoft.com/office/drawing/2014/main" id="{F1214C81-3AF3-7E27-B5F0-1E6153159F6C}"/>
              </a:ext>
            </a:extLst>
          </p:cNvPr>
          <p:cNvSpPr/>
          <p:nvPr/>
        </p:nvSpPr>
        <p:spPr>
          <a:xfrm>
            <a:off x="1078248" y="3014300"/>
            <a:ext cx="10055745" cy="720000"/>
          </a:xfrm>
          <a:prstGeom prst="roundRect">
            <a:avLst>
              <a:gd name="adj" fmla="val 32566"/>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RIS-0734-CCS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Issue 2.1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Signing of Permissible Speeds</a:t>
            </a:r>
            <a:endParaRPr lang="en-GB" sz="1800" i="1">
              <a:solidFill>
                <a:schemeClr val="tx1"/>
              </a:solidFill>
              <a:effectLst/>
              <a:latin typeface="Calibri"/>
              <a:ea typeface="Calibri"/>
              <a:cs typeface="Calibri"/>
            </a:endParaRPr>
          </a:p>
        </p:txBody>
      </p:sp>
      <p:sp>
        <p:nvSpPr>
          <p:cNvPr id="5" name="Rectangle: Rounded Corners 4">
            <a:hlinkClick r:id="" action="ppaction://noaction" highlightClick="1"/>
            <a:extLst>
              <a:ext uri="{FF2B5EF4-FFF2-40B4-BE49-F238E27FC236}">
                <a16:creationId xmlns:a16="http://schemas.microsoft.com/office/drawing/2014/main" id="{C2F563C5-D53B-AAC0-D0E5-63BEDCE839E7}"/>
              </a:ext>
            </a:extLst>
          </p:cNvPr>
          <p:cNvSpPr/>
          <p:nvPr/>
        </p:nvSpPr>
        <p:spPr>
          <a:xfrm>
            <a:off x="1009172" y="4278458"/>
            <a:ext cx="10055745" cy="720000"/>
          </a:xfrm>
          <a:prstGeom prst="roundRect">
            <a:avLst>
              <a:gd name="adj" fmla="val 32566"/>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a:defRPr/>
            </a:pPr>
            <a:r>
              <a:rPr lang="en-GB" sz="1800">
                <a:solidFill>
                  <a:srgbClr val="000000"/>
                </a:solidFill>
                <a:effectLst/>
                <a:latin typeface="Calibri"/>
                <a:ea typeface="Calibri"/>
                <a:cs typeface="Calibri"/>
              </a:rPr>
              <a:t>RIS-0735-CCS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Issue 1.1 </a:t>
            </a:r>
            <a:r>
              <a:rPr lang="en-GB">
                <a:solidFill>
                  <a:srgbClr val="000000"/>
                </a:solidFill>
                <a:latin typeface="Calibri"/>
                <a:ea typeface="Calibri"/>
                <a:cs typeface="Calibri"/>
              </a:rPr>
              <a:t>–</a:t>
            </a:r>
            <a:r>
              <a:rPr lang="en-GB" sz="1800">
                <a:solidFill>
                  <a:srgbClr val="000000"/>
                </a:solidFill>
                <a:effectLst/>
                <a:latin typeface="Calibri"/>
                <a:ea typeface="Calibri"/>
                <a:cs typeface="Calibri"/>
              </a:rPr>
              <a:t> Signing of Temporary and Emergency Speed Restrictions </a:t>
            </a:r>
            <a:endParaRPr lang="en-GB" sz="1800" i="1">
              <a:solidFill>
                <a:schemeClr val="tx1"/>
              </a:solidFill>
              <a:effectLst/>
              <a:latin typeface="Calibri"/>
              <a:ea typeface="Calibri"/>
              <a:cs typeface="Calibri"/>
            </a:endParaRPr>
          </a:p>
        </p:txBody>
      </p:sp>
      <p:pic>
        <p:nvPicPr>
          <p:cNvPr id="7" name="Picture 6">
            <a:hlinkClick r:id="rId10" action="ppaction://hlinksldjump"/>
            <a:extLst>
              <a:ext uri="{FF2B5EF4-FFF2-40B4-BE49-F238E27FC236}">
                <a16:creationId xmlns:a16="http://schemas.microsoft.com/office/drawing/2014/main" id="{57762B5A-56A8-9611-BDB1-749E1E9EC070}"/>
              </a:ext>
            </a:extLst>
          </p:cNvPr>
          <p:cNvPicPr>
            <a:picLocks noChangeAspect="1"/>
          </p:cNvPicPr>
          <p:nvPr/>
        </p:nvPicPr>
        <p:blipFill>
          <a:blip r:embed="rId9">
            <a:biLevel thresh="75000"/>
          </a:blip>
          <a:stretch>
            <a:fillRect/>
          </a:stretch>
        </p:blipFill>
        <p:spPr>
          <a:xfrm>
            <a:off x="10529832" y="3004140"/>
            <a:ext cx="755970" cy="755970"/>
          </a:xfrm>
          <a:prstGeom prst="rect">
            <a:avLst/>
          </a:prstGeom>
        </p:spPr>
      </p:pic>
      <p:pic>
        <p:nvPicPr>
          <p:cNvPr id="8" name="Picture 7">
            <a:hlinkClick r:id="rId11" action="ppaction://hlinksldjump"/>
            <a:extLst>
              <a:ext uri="{FF2B5EF4-FFF2-40B4-BE49-F238E27FC236}">
                <a16:creationId xmlns:a16="http://schemas.microsoft.com/office/drawing/2014/main" id="{2327D738-3CE9-5F3F-CBD5-B11272596553}"/>
              </a:ext>
            </a:extLst>
          </p:cNvPr>
          <p:cNvPicPr>
            <a:picLocks noChangeAspect="1"/>
          </p:cNvPicPr>
          <p:nvPr/>
        </p:nvPicPr>
        <p:blipFill>
          <a:blip r:embed="rId9">
            <a:biLevel thresh="75000"/>
          </a:blip>
          <a:stretch>
            <a:fillRect/>
          </a:stretch>
        </p:blipFill>
        <p:spPr>
          <a:xfrm>
            <a:off x="10567520" y="4262808"/>
            <a:ext cx="755970" cy="755970"/>
          </a:xfrm>
          <a:prstGeom prst="rect">
            <a:avLst/>
          </a:prstGeom>
        </p:spPr>
      </p:pic>
    </p:spTree>
    <p:extLst>
      <p:ext uri="{BB962C8B-B14F-4D97-AF65-F5344CB8AC3E}">
        <p14:creationId xmlns:p14="http://schemas.microsoft.com/office/powerpoint/2010/main" val="363015343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indent="-2065020">
              <a:tabLst>
                <a:tab pos="20653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RIS-0733-CCS </a:t>
            </a:r>
            <a:r>
              <a:rPr lang="en-GB">
                <a:solidFill>
                  <a:srgbClr val="000000"/>
                </a:solidFill>
                <a:latin typeface="Calibri"/>
                <a:ea typeface="Calibri"/>
                <a:cs typeface="Calibri"/>
              </a:rPr>
              <a:t>– </a:t>
            </a:r>
            <a:r>
              <a:rPr kumimoji="0" lang="en-GB" sz="1800" b="0" i="0" u="none" strike="noStrike" kern="1200" cap="none" spc="0" normalizeH="0" baseline="0" noProof="0">
                <a:ln>
                  <a:noFill/>
                </a:ln>
                <a:solidFill>
                  <a:srgbClr val="000000"/>
                </a:solidFill>
                <a:effectLst/>
                <a:uLnTx/>
                <a:uFillTx/>
                <a:latin typeface="Calibri"/>
                <a:ea typeface="Calibri"/>
                <a:cs typeface="Calibri"/>
              </a:rPr>
              <a:t>Issue 1.1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Lineside Operational Signs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76179" y="1426191"/>
            <a:ext cx="10035801" cy="4945469"/>
          </a:xfrm>
          <a:prstGeom prst="roundRect">
            <a:avLst>
              <a:gd name="adj" fmla="val 4382"/>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a:lnSpc>
                <a:spcPts val="2100"/>
              </a:lnSpc>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lang="en-GB" spc="-50">
                <a:solidFill>
                  <a:prstClr val="black"/>
                </a:solidFill>
                <a:latin typeface="Calibri" panose="020F0502020204030204"/>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RIS-0733-CCS Issue 1.1 provides updates to the appendices for introduction of new PSR and TSR signs AD06 and AF09, applicable to front of train acceleration. Other amendments have been made to existing sign descriptions</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ETCS location marker AB10 has now been added to appendix A.4.1. References to EU Technical Specifications for Interoperability (TSIs) have been updated to GB National Technical Specification Notices. </a:t>
            </a:r>
            <a:endParaRPr kumimoji="0" lang="en-GB" sz="800" b="1" i="0" u="none" strike="noStrike" kern="1200" cap="none" spc="-50" normalizeH="0" baseline="0" noProof="0">
              <a:ln>
                <a:noFill/>
              </a:ln>
              <a:solidFill>
                <a:prstClr val="black"/>
              </a:solidFill>
              <a:effectLst/>
              <a:uLnTx/>
              <a:uFillTx/>
              <a:latin typeface="Calibri" panose="020F0502020204030204"/>
              <a:ea typeface="+mn-ea"/>
              <a:cs typeface="+mn-cs"/>
            </a:endParaRPr>
          </a:p>
          <a:p>
            <a:pPr>
              <a:lnSpc>
                <a:spcPts val="2100"/>
              </a:lnSpc>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Benefits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This forms part of a suite of standards changes </a:t>
            </a:r>
            <a:r>
              <a:rPr lang="en-GB" spc="-50">
                <a:solidFill>
                  <a:prstClr val="black"/>
                </a:solidFill>
                <a:latin typeface="Calibri" panose="020F0502020204030204"/>
              </a:rPr>
              <a:t>relating to the</a:t>
            </a:r>
            <a:br>
              <a:rPr lang="en-GB" spc="-50">
                <a:solidFill>
                  <a:prstClr val="black"/>
                </a:solidFill>
                <a:latin typeface="Calibri" panose="020F0502020204030204"/>
              </a:rPr>
            </a:br>
            <a:r>
              <a:rPr lang="en-GB" spc="-50">
                <a:solidFill>
                  <a:prstClr val="black"/>
                </a:solidFill>
                <a:latin typeface="Calibri" panose="020F0502020204030204"/>
              </a:rPr>
              <a:t>introduction of new acceleration indicators applicable to Permanent Speed</a:t>
            </a:r>
            <a:br>
              <a:rPr lang="en-GB" spc="-50">
                <a:solidFill>
                  <a:prstClr val="black"/>
                </a:solidFill>
                <a:latin typeface="Calibri" panose="020F0502020204030204"/>
              </a:rPr>
            </a:br>
            <a:r>
              <a:rPr lang="en-GB" spc="-50">
                <a:solidFill>
                  <a:prstClr val="black"/>
                </a:solidFill>
                <a:latin typeface="Calibri" panose="020F0502020204030204"/>
              </a:rPr>
              <a:t>Indicators and the termination of Temporary and Emergency speed restrictions. </a:t>
            </a:r>
            <a:endParaRPr lang="en-GB" sz="800" b="1" spc="-50">
              <a:solidFill>
                <a:prstClr val="black"/>
              </a:solidFill>
              <a:latin typeface="Calibri" panose="020F0502020204030204"/>
            </a:endParaRPr>
          </a:p>
          <a:p>
            <a:pPr>
              <a:lnSpc>
                <a:spcPts val="2100"/>
              </a:lnSpc>
              <a:spcAft>
                <a:spcPts val="600"/>
              </a:spcAft>
              <a:defRPr/>
            </a:pPr>
            <a:r>
              <a:rPr lang="en-GB" spc="-50">
                <a:solidFill>
                  <a:prstClr val="black"/>
                </a:solidFill>
                <a:latin typeface="Calibri" panose="020F0502020204030204"/>
              </a:rPr>
              <a:t>The overall benefit of the change is estimated at approximately </a:t>
            </a:r>
            <a:r>
              <a:rPr lang="en-GB" b="1" spc="-50">
                <a:solidFill>
                  <a:srgbClr val="C00000"/>
                </a:solidFill>
                <a:latin typeface="Calibri" panose="020F0502020204030204"/>
              </a:rPr>
              <a:t>£41M over 5 years</a:t>
            </a:r>
            <a:r>
              <a:rPr lang="en-GB" spc="-50">
                <a:solidFill>
                  <a:prstClr val="black"/>
                </a:solidFill>
                <a:latin typeface="Calibri" panose="020F0502020204030204"/>
              </a:rPr>
              <a:t>.</a:t>
            </a:r>
            <a:endParaRPr lang="en-GB" sz="800" b="1" spc="-50">
              <a:solidFill>
                <a:prstClr val="black"/>
              </a:solidFill>
              <a:ea typeface="Calibri"/>
              <a:cs typeface="Calibri"/>
            </a:endParaRPr>
          </a:p>
          <a:p>
            <a:pPr>
              <a:lnSpc>
                <a:spcPts val="2100"/>
              </a:lnSpc>
              <a:spcAft>
                <a:spcPts val="600"/>
              </a:spcAft>
              <a:defRPr/>
            </a:pPr>
            <a:endParaRPr lang="en-GB" spc="-50">
              <a:latin typeface="Calibri" panose="020F0502020204030204"/>
            </a:endParaRPr>
          </a:p>
          <a:p>
            <a:pPr>
              <a:lnSpc>
                <a:spcPts val="2100"/>
              </a:lnSpc>
              <a:spcAft>
                <a:spcPts val="600"/>
              </a:spcAft>
              <a:defRPr/>
            </a:pPr>
            <a:endParaRPr lang="en-GB" spc="-50">
              <a:latin typeface="Calibri" panose="020F0502020204030204"/>
            </a:endParaRPr>
          </a:p>
          <a:p>
            <a:pPr>
              <a:lnSpc>
                <a:spcPts val="2100"/>
              </a:lnSpc>
              <a:spcAft>
                <a:spcPts val="600"/>
              </a:spcAft>
              <a:defRPr/>
            </a:pPr>
            <a:endParaRPr lang="en-GB" spc="-50">
              <a:latin typeface="Calibri" panose="020F0502020204030204"/>
            </a:endParaRPr>
          </a:p>
          <a:p>
            <a:pPr>
              <a:lnSpc>
                <a:spcPts val="2100"/>
              </a:lnSpc>
              <a:spcAft>
                <a:spcPts val="600"/>
              </a:spcAft>
              <a:defRPr/>
            </a:pPr>
            <a:br>
              <a:rPr lang="en-GB" sz="1800" b="0" i="0" u="none" strike="noStrike" kern="1200" cap="none" spc="-50" normalizeH="0" baseline="0" noProof="0">
                <a:ln>
                  <a:noFill/>
                </a:ln>
                <a:effectLst/>
                <a:uLnTx/>
                <a:uFillTx/>
                <a:latin typeface="Calibri" panose="020F0502020204030204"/>
              </a:rPr>
            </a:b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RIS-0733-CCS Issue 1.1 is for: </a:t>
            </a:r>
            <a:endParaRPr lang="en-GB"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lnSpc>
                <a:spcPts val="2100"/>
              </a:lnSpc>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Infrastructure </a:t>
            </a:r>
            <a:r>
              <a:rPr lang="en-GB">
                <a:solidFill>
                  <a:prstClr val="black"/>
                </a:solidFill>
                <a:latin typeface="Calibri" panose="020F0502020204030204"/>
              </a:rPr>
              <a:t>managers, project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entities who develop and design signalling </a:t>
            </a:r>
            <a:endParaRPr lang="en-GB" spc="-50">
              <a:solidFill>
                <a:prstClr val="black"/>
              </a:solidFill>
              <a:latin typeface="Calibri" panose="020F0502020204030204"/>
            </a:endParaRPr>
          </a:p>
          <a:p>
            <a:pPr>
              <a:lnSpc>
                <a:spcPts val="2100"/>
              </a:lnSpc>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systems</a:t>
            </a:r>
            <a:r>
              <a:rPr lang="en-GB">
                <a:solidFill>
                  <a:prstClr val="black"/>
                </a:solidFill>
                <a:latin typeface="Calibri" panose="020F0502020204030204"/>
              </a:rPr>
              <a:t>, railway</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undertakings.</a:t>
            </a:r>
            <a:endParaRPr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pic>
        <p:nvPicPr>
          <p:cNvPr id="27" name="Picture 26">
            <a:hlinkClick r:id="" action="ppaction://noaction"/>
            <a:extLst>
              <a:ext uri="{FF2B5EF4-FFF2-40B4-BE49-F238E27FC236}">
                <a16:creationId xmlns:a16="http://schemas.microsoft.com/office/drawing/2014/main" id="{6CEC08C8-FEB9-417F-B4EA-027F8C65F4EF}"/>
              </a:ext>
            </a:extLst>
          </p:cNvPr>
          <p:cNvPicPr>
            <a:picLocks noChangeAspect="1"/>
          </p:cNvPicPr>
          <p:nvPr/>
        </p:nvPicPr>
        <p:blipFill>
          <a:blip r:embed="rId3"/>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pic>
        <p:nvPicPr>
          <p:cNvPr id="8" name="Picture 7" descr="A red circle with white logo&#10;&#10;Description automatically generated">
            <a:hlinkClick r:id="rId7" action="ppaction://hlinksldjump"/>
            <a:extLst>
              <a:ext uri="{FF2B5EF4-FFF2-40B4-BE49-F238E27FC236}">
                <a16:creationId xmlns:a16="http://schemas.microsoft.com/office/drawing/2014/main" id="{7DD08233-A5D7-1999-927C-A5ACE69A1C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017" y="563010"/>
            <a:ext cx="776213" cy="776213"/>
          </a:xfrm>
          <a:prstGeom prst="rect">
            <a:avLst/>
          </a:prstGeom>
        </p:spPr>
      </p:pic>
      <p:sp>
        <p:nvSpPr>
          <p:cNvPr id="41" name="Title 1">
            <a:extLst>
              <a:ext uri="{FF2B5EF4-FFF2-40B4-BE49-F238E27FC236}">
                <a16:creationId xmlns:a16="http://schemas.microsoft.com/office/drawing/2014/main" id="{355E1631-76DD-3BDD-AB44-2112618736EE}"/>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grpSp>
        <p:nvGrpSpPr>
          <p:cNvPr id="35" name="Group 34">
            <a:extLst>
              <a:ext uri="{FF2B5EF4-FFF2-40B4-BE49-F238E27FC236}">
                <a16:creationId xmlns:a16="http://schemas.microsoft.com/office/drawing/2014/main" id="{9F9E87DA-9F59-1710-160C-6A16FF82D33E}"/>
              </a:ext>
            </a:extLst>
          </p:cNvPr>
          <p:cNvGrpSpPr/>
          <p:nvPr/>
        </p:nvGrpSpPr>
        <p:grpSpPr>
          <a:xfrm>
            <a:off x="245315" y="2983978"/>
            <a:ext cx="779880" cy="749618"/>
            <a:chOff x="245315" y="2202436"/>
            <a:chExt cx="779880" cy="749618"/>
          </a:xfrm>
        </p:grpSpPr>
        <p:sp>
          <p:nvSpPr>
            <p:cNvPr id="38" name="Rectangle: Rounded Corners 37">
              <a:extLst>
                <a:ext uri="{FF2B5EF4-FFF2-40B4-BE49-F238E27FC236}">
                  <a16:creationId xmlns:a16="http://schemas.microsoft.com/office/drawing/2014/main" id="{987912A0-5E26-BBD5-CE03-114AF2FC576C}"/>
                </a:ext>
              </a:extLst>
            </p:cNvPr>
            <p:cNvSpPr/>
            <p:nvPr/>
          </p:nvSpPr>
          <p:spPr>
            <a:xfrm>
              <a:off x="271771" y="220243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027FA3C8-4682-FE76-8771-4CB6B8C47491}"/>
                </a:ext>
              </a:extLst>
            </p:cNvPr>
            <p:cNvSpPr txBox="1"/>
            <p:nvPr/>
          </p:nvSpPr>
          <p:spPr>
            <a:xfrm>
              <a:off x="245315" y="2575604"/>
              <a:ext cx="779880" cy="376450"/>
            </a:xfrm>
            <a:prstGeom prst="rect">
              <a:avLst/>
            </a:prstGeom>
            <a:noFill/>
          </p:spPr>
          <p:txBody>
            <a:bodyPr wrap="square" rtlCol="0">
              <a:sp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GB" sz="1100" b="1" i="0" u="none" strike="noStrike" kern="1200" cap="none" spc="-60" normalizeH="0" baseline="0" noProof="0">
                  <a:ln>
                    <a:noFill/>
                  </a:ln>
                  <a:solidFill>
                    <a:prstClr val="black"/>
                  </a:solidFill>
                  <a:effectLst/>
                  <a:uLnTx/>
                  <a:uFillTx/>
                  <a:latin typeface="Calibri" panose="020F0502020204030204"/>
                  <a:ea typeface="+mn-ea"/>
                  <a:cs typeface="+mn-cs"/>
                </a:rPr>
                <a:t>Project Entities</a:t>
              </a:r>
            </a:p>
          </p:txBody>
        </p:sp>
        <p:pic>
          <p:nvPicPr>
            <p:cNvPr id="42" name="Picture 41">
              <a:extLst>
                <a:ext uri="{FF2B5EF4-FFF2-40B4-BE49-F238E27FC236}">
                  <a16:creationId xmlns:a16="http://schemas.microsoft.com/office/drawing/2014/main" id="{66F78454-F0C4-C1D8-84E1-11931C2E822F}"/>
                </a:ext>
              </a:extLst>
            </p:cNvPr>
            <p:cNvPicPr>
              <a:picLocks noChangeAspect="1"/>
            </p:cNvPicPr>
            <p:nvPr/>
          </p:nvPicPr>
          <p:blipFill>
            <a:blip r:embed="rId9"/>
            <a:stretch>
              <a:fillRect/>
            </a:stretch>
          </p:blipFill>
          <p:spPr>
            <a:xfrm>
              <a:off x="460215" y="2259130"/>
              <a:ext cx="455328" cy="455328"/>
            </a:xfrm>
            <a:prstGeom prst="rect">
              <a:avLst/>
            </a:prstGeom>
          </p:spPr>
        </p:pic>
        <p:cxnSp>
          <p:nvCxnSpPr>
            <p:cNvPr id="43" name="Straight Connector 42">
              <a:extLst>
                <a:ext uri="{FF2B5EF4-FFF2-40B4-BE49-F238E27FC236}">
                  <a16:creationId xmlns:a16="http://schemas.microsoft.com/office/drawing/2014/main" id="{71D4361F-DDB2-A9E4-9B2B-8F783E5F52C4}"/>
                </a:ext>
              </a:extLst>
            </p:cNvPr>
            <p:cNvCxnSpPr>
              <a:cxnSpLocks/>
            </p:cNvCxnSpPr>
            <p:nvPr/>
          </p:nvCxnSpPr>
          <p:spPr>
            <a:xfrm>
              <a:off x="471805" y="2486794"/>
              <a:ext cx="0" cy="185164"/>
            </a:xfrm>
            <a:prstGeom prst="line">
              <a:avLst/>
            </a:prstGeom>
            <a:ln w="25400" cap="rnd">
              <a:solidFill>
                <a:schemeClr val="tx1"/>
              </a:solidFill>
              <a:round/>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EAA35CD1-41F1-FF00-D4B3-0AE58E5A8FC0}"/>
                </a:ext>
              </a:extLst>
            </p:cNvPr>
            <p:cNvGrpSpPr/>
            <p:nvPr/>
          </p:nvGrpSpPr>
          <p:grpSpPr>
            <a:xfrm>
              <a:off x="421911" y="2298015"/>
              <a:ext cx="99788" cy="259537"/>
              <a:chOff x="209550" y="2131980"/>
              <a:chExt cx="99788" cy="259537"/>
            </a:xfrm>
          </p:grpSpPr>
          <p:sp>
            <p:nvSpPr>
              <p:cNvPr id="46" name="Rectangle: Rounded Corners 45">
                <a:extLst>
                  <a:ext uri="{FF2B5EF4-FFF2-40B4-BE49-F238E27FC236}">
                    <a16:creationId xmlns:a16="http://schemas.microsoft.com/office/drawing/2014/main" id="{FB88A3C5-E7F0-B7FB-F2C1-1728CF6BA963}"/>
                  </a:ext>
                </a:extLst>
              </p:cNvPr>
              <p:cNvSpPr/>
              <p:nvPr/>
            </p:nvSpPr>
            <p:spPr>
              <a:xfrm>
                <a:off x="209550" y="2131980"/>
                <a:ext cx="99788" cy="259537"/>
              </a:xfrm>
              <a:prstGeom prst="roundRect">
                <a:avLst>
                  <a:gd name="adj" fmla="val 38638"/>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A44D6A4A-DB58-19B9-0802-7CEAC6D672C4}"/>
                  </a:ext>
                </a:extLst>
              </p:cNvPr>
              <p:cNvSpPr/>
              <p:nvPr/>
            </p:nvSpPr>
            <p:spPr>
              <a:xfrm>
                <a:off x="223444" y="2143825"/>
                <a:ext cx="72000" cy="7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5AF295C0-5B88-0A10-7821-3E8905BC460B}"/>
                  </a:ext>
                </a:extLst>
              </p:cNvPr>
              <p:cNvSpPr/>
              <p:nvPr/>
            </p:nvSpPr>
            <p:spPr>
              <a:xfrm>
                <a:off x="223444" y="2300854"/>
                <a:ext cx="72000" cy="72000"/>
              </a:xfrm>
              <a:prstGeom prst="ellipse">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008F6EB0-D278-0191-D48F-C0FF03F61E6C}"/>
                  </a:ext>
                </a:extLst>
              </p:cNvPr>
              <p:cNvSpPr/>
              <p:nvPr/>
            </p:nvSpPr>
            <p:spPr>
              <a:xfrm>
                <a:off x="223444" y="2219993"/>
                <a:ext cx="72000" cy="72000"/>
              </a:xfrm>
              <a:prstGeom prst="ellipse">
                <a:avLst/>
              </a:prstGeom>
              <a:pattFill prst="plaid">
                <a:fgClr>
                  <a:schemeClr val="tx1"/>
                </a:fgClr>
                <a:bgClr>
                  <a:schemeClr val="bg1"/>
                </a:bgClr>
              </a:patt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0" name="Group 49">
            <a:extLst>
              <a:ext uri="{FF2B5EF4-FFF2-40B4-BE49-F238E27FC236}">
                <a16:creationId xmlns:a16="http://schemas.microsoft.com/office/drawing/2014/main" id="{BCB02E85-C536-B84E-2654-65445F23689D}"/>
              </a:ext>
            </a:extLst>
          </p:cNvPr>
          <p:cNvGrpSpPr/>
          <p:nvPr/>
        </p:nvGrpSpPr>
        <p:grpSpPr>
          <a:xfrm>
            <a:off x="279057" y="1377452"/>
            <a:ext cx="720000" cy="756754"/>
            <a:chOff x="279057" y="1377452"/>
            <a:chExt cx="720000" cy="756754"/>
          </a:xfrm>
        </p:grpSpPr>
        <p:sp>
          <p:nvSpPr>
            <p:cNvPr id="51" name="Rectangle: Rounded Corners 50">
              <a:extLst>
                <a:ext uri="{FF2B5EF4-FFF2-40B4-BE49-F238E27FC236}">
                  <a16:creationId xmlns:a16="http://schemas.microsoft.com/office/drawing/2014/main" id="{9D4C15C4-2F09-B6F3-7898-CE9137AABC71}"/>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2" name="Picture 51">
              <a:extLst>
                <a:ext uri="{FF2B5EF4-FFF2-40B4-BE49-F238E27FC236}">
                  <a16:creationId xmlns:a16="http://schemas.microsoft.com/office/drawing/2014/main" id="{EEEC9FFD-D107-4C5D-32D2-ABA40B597050}"/>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3" name="TextBox 52">
              <a:extLst>
                <a:ext uri="{FF2B5EF4-FFF2-40B4-BE49-F238E27FC236}">
                  <a16:creationId xmlns:a16="http://schemas.microsoft.com/office/drawing/2014/main" id="{AABA5DB6-20E3-E66D-CD3E-AC45EBF596D1}"/>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54" name="Group 53">
            <a:extLst>
              <a:ext uri="{FF2B5EF4-FFF2-40B4-BE49-F238E27FC236}">
                <a16:creationId xmlns:a16="http://schemas.microsoft.com/office/drawing/2014/main" id="{D05694CF-597B-B151-EC49-D925352CF739}"/>
              </a:ext>
            </a:extLst>
          </p:cNvPr>
          <p:cNvGrpSpPr/>
          <p:nvPr/>
        </p:nvGrpSpPr>
        <p:grpSpPr>
          <a:xfrm>
            <a:off x="269077" y="2190284"/>
            <a:ext cx="720000" cy="774251"/>
            <a:chOff x="296159" y="2222339"/>
            <a:chExt cx="720000" cy="774251"/>
          </a:xfrm>
        </p:grpSpPr>
        <p:sp>
          <p:nvSpPr>
            <p:cNvPr id="55" name="Rectangle: Rounded Corners 54">
              <a:extLst>
                <a:ext uri="{FF2B5EF4-FFF2-40B4-BE49-F238E27FC236}">
                  <a16:creationId xmlns:a16="http://schemas.microsoft.com/office/drawing/2014/main" id="{D6384960-D747-7BCD-4447-23D5D35FC6BC}"/>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6" name="Picture 55">
              <a:extLst>
                <a:ext uri="{FF2B5EF4-FFF2-40B4-BE49-F238E27FC236}">
                  <a16:creationId xmlns:a16="http://schemas.microsoft.com/office/drawing/2014/main" id="{EEF8E4C6-1A01-29D5-17D5-D5068D61AF45}"/>
                </a:ext>
              </a:extLst>
            </p:cNvPr>
            <p:cNvPicPr>
              <a:picLocks noChangeAspect="1"/>
            </p:cNvPicPr>
            <p:nvPr/>
          </p:nvPicPr>
          <p:blipFill>
            <a:blip r:embed="rId11"/>
            <a:stretch>
              <a:fillRect/>
            </a:stretch>
          </p:blipFill>
          <p:spPr>
            <a:xfrm>
              <a:off x="341670" y="2231693"/>
              <a:ext cx="628978" cy="625753"/>
            </a:xfrm>
            <a:prstGeom prst="rect">
              <a:avLst/>
            </a:prstGeom>
          </p:spPr>
        </p:pic>
        <p:sp>
          <p:nvSpPr>
            <p:cNvPr id="57" name="TextBox 56">
              <a:extLst>
                <a:ext uri="{FF2B5EF4-FFF2-40B4-BE49-F238E27FC236}">
                  <a16:creationId xmlns:a16="http://schemas.microsoft.com/office/drawing/2014/main" id="{64BD075E-9587-FF86-E9B3-E0B386F52EE1}"/>
                </a:ext>
              </a:extLst>
            </p:cNvPr>
            <p:cNvSpPr txBox="1"/>
            <p:nvPr/>
          </p:nvSpPr>
          <p:spPr>
            <a:xfrm>
              <a:off x="369768" y="2658036"/>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pic>
        <p:nvPicPr>
          <p:cNvPr id="5" name="Picture 4">
            <a:extLst>
              <a:ext uri="{FF2B5EF4-FFF2-40B4-BE49-F238E27FC236}">
                <a16:creationId xmlns:a16="http://schemas.microsoft.com/office/drawing/2014/main" id="{88E73E75-C74D-7E86-FCEF-06F36492A21E}"/>
              </a:ext>
            </a:extLst>
          </p:cNvPr>
          <p:cNvPicPr>
            <a:picLocks noChangeAspect="1"/>
          </p:cNvPicPr>
          <p:nvPr/>
        </p:nvPicPr>
        <p:blipFill>
          <a:blip r:embed="rId12"/>
          <a:stretch>
            <a:fillRect/>
          </a:stretch>
        </p:blipFill>
        <p:spPr>
          <a:xfrm>
            <a:off x="8541409" y="2775124"/>
            <a:ext cx="2495736" cy="3528000"/>
          </a:xfrm>
          <a:prstGeom prst="roundRect">
            <a:avLst>
              <a:gd name="adj" fmla="val 4853"/>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8E3BDBAE-D66F-AC57-10BA-0A2B1A5A377B}"/>
              </a:ext>
            </a:extLst>
          </p:cNvPr>
          <p:cNvSpPr txBox="1"/>
          <p:nvPr/>
        </p:nvSpPr>
        <p:spPr>
          <a:xfrm>
            <a:off x="1132654" y="4040451"/>
            <a:ext cx="743810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They are: RIS-0733-CCS Issue 1.1, RIS-0734-CCS Issue 2.1 Signing of Permissible Speeds, RIS-0735-CCS Issue 1.1 Signing of Temporary and Emergency Speed Restrictions, GERT8000-SP Issue 7 Speeds, GERT8000-TW7 Issue 10 Wrong Direction Movements and RS521 Issue 7 Signals, </a:t>
            </a:r>
            <a:r>
              <a:rPr lang="en-US" err="1">
                <a:ea typeface="Calibri"/>
                <a:cs typeface="Calibri"/>
              </a:rPr>
              <a:t>Handsignals</a:t>
            </a:r>
            <a:r>
              <a:rPr lang="en-US">
                <a:ea typeface="Calibri"/>
                <a:cs typeface="Calibri"/>
              </a:rPr>
              <a:t>, Indicators and Signs Handbook.  </a:t>
            </a:r>
          </a:p>
        </p:txBody>
      </p:sp>
    </p:spTree>
    <p:extLst>
      <p:ext uri="{BB962C8B-B14F-4D97-AF65-F5344CB8AC3E}">
        <p14:creationId xmlns:p14="http://schemas.microsoft.com/office/powerpoint/2010/main" val="59777417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065020" indent="-2065020">
              <a:tabLst>
                <a:tab pos="2065338" algn="l"/>
              </a:tabLst>
              <a:defRPr/>
            </a:pPr>
            <a:r>
              <a:rPr kumimoji="0" lang="en-GB" sz="1800" b="0" i="0" u="none" strike="noStrike" kern="1200" cap="none" spc="0" normalizeH="0" baseline="0" noProof="0">
                <a:ln>
                  <a:noFill/>
                </a:ln>
                <a:solidFill>
                  <a:srgbClr val="000000"/>
                </a:solidFill>
                <a:effectLst/>
                <a:uLnTx/>
                <a:uFillTx/>
                <a:latin typeface="Calibri"/>
                <a:ea typeface="Calibri"/>
                <a:cs typeface="Calibri"/>
              </a:rPr>
              <a:t>RIS-0734-CCS</a:t>
            </a:r>
            <a:r>
              <a:rPr lang="en-GB">
                <a:solidFill>
                  <a:srgbClr val="000000"/>
                </a:solidFill>
                <a:latin typeface="Calibri"/>
                <a:ea typeface="Calibri"/>
                <a:cs typeface="Calibri"/>
              </a:rPr>
              <a:t> – </a:t>
            </a:r>
            <a:r>
              <a:rPr kumimoji="0" lang="en-GB" sz="1800" b="0" i="0" u="none" strike="noStrike" kern="1200" cap="none" spc="0" normalizeH="0" baseline="0" noProof="0">
                <a:ln>
                  <a:noFill/>
                </a:ln>
                <a:solidFill>
                  <a:srgbClr val="000000"/>
                </a:solidFill>
                <a:effectLst/>
                <a:uLnTx/>
                <a:uFillTx/>
                <a:latin typeface="Calibri"/>
                <a:ea typeface="Calibri"/>
                <a:cs typeface="Calibri"/>
              </a:rPr>
              <a:t>Issue 2.1 </a:t>
            </a:r>
            <a:r>
              <a:rPr lang="en-GB">
                <a:solidFill>
                  <a:srgbClr val="000000"/>
                </a:solidFill>
                <a:latin typeface="Calibri"/>
                <a:ea typeface="Calibri"/>
                <a:cs typeface="Calibri"/>
              </a:rPr>
              <a:t>–</a:t>
            </a:r>
            <a:r>
              <a:rPr kumimoji="0" lang="en-GB" sz="1800" b="0" i="0" u="none" strike="noStrike" kern="1200" cap="none" spc="0" normalizeH="0" baseline="0" noProof="0">
                <a:ln>
                  <a:noFill/>
                </a:ln>
                <a:solidFill>
                  <a:srgbClr val="000000"/>
                </a:solidFill>
                <a:effectLst/>
                <a:uLnTx/>
                <a:uFillTx/>
                <a:latin typeface="Calibri"/>
                <a:ea typeface="Calibri"/>
                <a:cs typeface="Calibri"/>
              </a:rPr>
              <a:t> Signing of Permissible Speeds</a:t>
            </a: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76179" y="1426191"/>
            <a:ext cx="10035801" cy="4945469"/>
          </a:xfrm>
          <a:prstGeom prst="roundRect">
            <a:avLst>
              <a:gd name="adj" fmla="val 4382"/>
            </a:avLst>
          </a:prstGeom>
          <a:noFill/>
          <a:ln w="38100">
            <a:solidFill>
              <a:srgbClr val="85102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45720" rtlCol="0" anchor="t" anchorCtr="0"/>
          <a:lstStyle/>
          <a:p>
            <a:pPr fontAlgn="base">
              <a:lnSpc>
                <a:spcPts val="2100"/>
              </a:lnSpc>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Overview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RIS-0734-CCS Issue 2.1 provides new requirements, rationale</a:t>
            </a:r>
            <a:r>
              <a:rPr lang="en-GB">
                <a:solidFill>
                  <a:srgbClr val="1F1F4E"/>
                </a:solidFill>
                <a:highlight>
                  <a:srgbClr val="FFFFFF"/>
                </a:highlight>
                <a:latin typeface="Calibri"/>
                <a:ea typeface="Calibri"/>
                <a:cs typeface="Calibri"/>
              </a:rPr>
              <a:t>,</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 and guidance for use of acceleration indicators in conjunction with permissible speed indicators. Other changes have been made to provide an additional requirement and guidance to section 3.1</a:t>
            </a:r>
            <a:r>
              <a:rPr lang="en-GB">
                <a:solidFill>
                  <a:srgbClr val="1F1F4E"/>
                </a:solidFill>
                <a:highlight>
                  <a:srgbClr val="FFFFFF"/>
                </a:highlight>
                <a:latin typeface="Calibri"/>
                <a:ea typeface="Calibri"/>
                <a:cs typeface="Calibri"/>
              </a:rPr>
              <a:t>.</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 </a:t>
            </a:r>
            <a:r>
              <a:rPr lang="en-GB">
                <a:solidFill>
                  <a:srgbClr val="1F1F4E"/>
                </a:solidFill>
                <a:highlight>
                  <a:srgbClr val="FFFFFF"/>
                </a:highlight>
                <a:latin typeface="Calibri"/>
                <a:ea typeface="Calibri"/>
                <a:cs typeface="Calibri"/>
              </a:rPr>
              <a:t>This is to</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 clarify the provision of permissible speed warning indicators when applied within sequenced speed reductions. </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endParaRPr kumimoji="0" lang="en-GB" sz="800" b="1" i="0" u="none" strike="noStrike" kern="1200" cap="none" spc="-50" normalizeH="0" baseline="0" noProof="0">
              <a:ln>
                <a:noFill/>
              </a:ln>
              <a:solidFill>
                <a:prstClr val="black"/>
              </a:solidFill>
              <a:effectLst/>
              <a:uLnTx/>
              <a:uFillTx/>
              <a:latin typeface="Calibri" panose="020F0502020204030204"/>
              <a:ea typeface="+mn-ea"/>
              <a:cs typeface="+mn-cs"/>
            </a:endParaRPr>
          </a:p>
          <a:p>
            <a:pPr marL="2604770">
              <a:lnSpc>
                <a:spcPts val="2100"/>
              </a:lnSpc>
              <a:spcAft>
                <a:spcPts val="600"/>
              </a:spcAf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Benefits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a:t>
            </a: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This forms part of a suite of standards changes </a:t>
            </a:r>
            <a:r>
              <a:rPr lang="en-GB">
                <a:solidFill>
                  <a:srgbClr val="1F1F4E"/>
                </a:solidFill>
                <a:highlight>
                  <a:srgbClr val="FFFFFF"/>
                </a:highlight>
                <a:latin typeface="Calibri"/>
                <a:ea typeface="Calibri"/>
                <a:cs typeface="Calibri"/>
              </a:rPr>
              <a:t>relating to the introduction of new acceleration indicators applicable to permanent speed indicators and the termination of temporary speed restrictions. The overall benefit of the changes is estimated at approximately </a:t>
            </a:r>
            <a:r>
              <a:rPr lang="en-GB" b="1">
                <a:solidFill>
                  <a:srgbClr val="C00000"/>
                </a:solidFill>
                <a:highlight>
                  <a:srgbClr val="FFFFFF"/>
                </a:highlight>
                <a:latin typeface="Calibri"/>
                <a:ea typeface="Calibri"/>
                <a:cs typeface="Calibri"/>
              </a:rPr>
              <a:t>£41M over 5 years.</a:t>
            </a:r>
          </a:p>
          <a:p>
            <a:pPr marL="2604770">
              <a:lnSpc>
                <a:spcPts val="2100"/>
              </a:lnSpc>
              <a:spcAft>
                <a:spcPts val="600"/>
              </a:spcAft>
              <a:defRPr/>
            </a:pPr>
            <a:r>
              <a:rPr lang="en-GB">
                <a:solidFill>
                  <a:srgbClr val="1F1F4E"/>
                </a:solidFill>
                <a:highlight>
                  <a:srgbClr val="FFFFFF"/>
                </a:highlight>
                <a:latin typeface="Calibri"/>
                <a:ea typeface="Calibri"/>
                <a:cs typeface="Calibri"/>
              </a:rPr>
              <a:t>They are: RIS-0733-CCS</a:t>
            </a:r>
            <a:r>
              <a:rPr kumimoji="0" lang="en-GB" sz="1800" b="0" u="none" strike="noStrike" kern="1200" cap="none" spc="0" normalizeH="0" baseline="0" noProof="0">
                <a:ln>
                  <a:noFill/>
                </a:ln>
                <a:solidFill>
                  <a:srgbClr val="1F1F4E"/>
                </a:solidFill>
                <a:effectLst/>
                <a:highlight>
                  <a:srgbClr val="FFFFFF"/>
                </a:highlight>
                <a:uLnTx/>
                <a:uFillTx/>
                <a:latin typeface="Calibri"/>
                <a:ea typeface="Calibri"/>
                <a:cs typeface="Calibri"/>
              </a:rPr>
              <a:t> Issue 1.1 Lineside Operational Signs, RIS-0734-CCS Issue 2.1, RIS0735-CCS Issue 1.1 Signing of Temporary and Emergency Speed Restrictions, GERT8000-SP Issue 7 Speeds, GERT8000-TW7 Issue 10 Wrong Direction Movements and RS521 Issue 7 Signals, Handsignals, Indicators and Signs Handbook</a:t>
            </a:r>
            <a:r>
              <a:rPr lang="en-GB">
                <a:solidFill>
                  <a:srgbClr val="1F1F4E"/>
                </a:solidFill>
                <a:highlight>
                  <a:srgbClr val="FFFFFF"/>
                </a:highlight>
                <a:latin typeface="Calibri"/>
                <a:ea typeface="Calibri"/>
                <a:cs typeface="Calibri"/>
              </a:rPr>
              <a:t>.</a:t>
            </a:r>
            <a:endParaRPr lang="en-GB" b="1" u="none" strike="noStrike" kern="1200" cap="none" normalizeH="0" baseline="0" noProof="0">
              <a:ln>
                <a:noFill/>
              </a:ln>
              <a:solidFill>
                <a:srgbClr val="C00000"/>
              </a:solidFill>
              <a:effectLst/>
              <a:highlight>
                <a:srgbClr val="FFFFFF"/>
              </a:highlight>
              <a:uLnTx/>
              <a:uFillTx/>
              <a:latin typeface="Calibri"/>
              <a:ea typeface="Calibri"/>
              <a:cs typeface="Calibri"/>
            </a:endParaRPr>
          </a:p>
          <a:p>
            <a:pPr marL="2604770" marR="0" lvl="0" indent="0" algn="l" defTabSz="914400" rtl="0" eaLnBrk="1" fontAlgn="base" latinLnBrk="0" hangingPunct="1">
              <a:lnSpc>
                <a:spcPts val="2100"/>
              </a:lnSpc>
              <a:spcBef>
                <a:spcPts val="0"/>
              </a:spcBef>
              <a:spcAft>
                <a:spcPts val="0"/>
              </a:spcAft>
              <a:buClrTx/>
              <a:buSzTx/>
              <a:buFontTx/>
              <a:buNone/>
              <a:tabLst/>
              <a:defRPr/>
            </a:pPr>
            <a:r>
              <a:rPr kumimoji="0" lang="en-GB" sz="1800" b="1" i="0" u="none" strike="noStrike" kern="1200" cap="none" spc="-50" normalizeH="0" baseline="0" noProof="0">
                <a:ln>
                  <a:noFill/>
                </a:ln>
                <a:solidFill>
                  <a:prstClr val="black"/>
                </a:solidFill>
                <a:effectLst/>
                <a:uLnTx/>
                <a:uFillTx/>
                <a:latin typeface="Calibri" panose="020F0502020204030204"/>
                <a:ea typeface="+mn-ea"/>
                <a:cs typeface="+mn-cs"/>
              </a:rPr>
              <a:t>Audience </a:t>
            </a:r>
            <a:r>
              <a:rPr kumimoji="0" lang="en-GB" sz="1800" b="0" i="0" u="none" strike="noStrike" kern="1200" cap="none" spc="-50" normalizeH="0" baseline="0" noProof="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RIS-0734-CCS Issue 2.1 is for: </a:t>
            </a:r>
            <a:endParaRPr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endParaRPr>
          </a:p>
          <a:p>
            <a:pPr marL="2779395" marR="0" lvl="0" indent="-174625" algn="l" defTabSz="914400" rtl="0" eaLnBrk="1" fontAlgn="base" latinLnBrk="0" hangingPunct="1">
              <a:lnSpc>
                <a:spcPts val="21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 Infrastructure managers </a:t>
            </a:r>
            <a:endParaRPr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endParaRPr>
          </a:p>
          <a:p>
            <a:pPr marL="2779395" marR="0" lvl="0" indent="-174625" algn="l" defTabSz="914400" rtl="0" eaLnBrk="1" fontAlgn="base" latinLnBrk="0" hangingPunct="1">
              <a:lnSpc>
                <a:spcPts val="21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 Project entities who develop and design signalling systems</a:t>
            </a:r>
            <a:endParaRPr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endParaRPr>
          </a:p>
          <a:p>
            <a:pPr marL="2779395" marR="0" lvl="0" indent="-174625"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rPr>
              <a:t>Railway undertakings. </a:t>
            </a:r>
            <a:endParaRPr lang="en-GB" sz="1800" b="0" i="0" u="none" strike="noStrike" kern="1200" cap="none" spc="0" normalizeH="0" baseline="0" noProof="0">
              <a:ln>
                <a:noFill/>
              </a:ln>
              <a:solidFill>
                <a:srgbClr val="1F1F4E"/>
              </a:solidFill>
              <a:effectLst/>
              <a:highlight>
                <a:srgbClr val="FFFFFF"/>
              </a:highligh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50" normalizeH="0" baseline="0" noProof="0">
              <a:ln>
                <a:noFill/>
              </a:ln>
              <a:solidFill>
                <a:prstClr val="black"/>
              </a:solidFill>
              <a:effectLst/>
              <a:uLnTx/>
              <a:uFillTx/>
              <a:latin typeface="Calibri" panose="020F0502020204030204"/>
              <a:ea typeface="Calibri"/>
              <a:cs typeface="Calibri"/>
            </a:endParaRPr>
          </a:p>
        </p:txBody>
      </p:sp>
      <p:pic>
        <p:nvPicPr>
          <p:cNvPr id="27" name="Picture 26">
            <a:hlinkClick r:id="" action="ppaction://noaction"/>
            <a:extLst>
              <a:ext uri="{FF2B5EF4-FFF2-40B4-BE49-F238E27FC236}">
                <a16:creationId xmlns:a16="http://schemas.microsoft.com/office/drawing/2014/main" id="{6CEC08C8-FEB9-417F-B4EA-027F8C65F4EF}"/>
              </a:ext>
            </a:extLst>
          </p:cNvPr>
          <p:cNvPicPr>
            <a:picLocks noChangeAspect="1"/>
          </p:cNvPicPr>
          <p:nvPr/>
        </p:nvPicPr>
        <p:blipFill>
          <a:blip r:embed="rId3"/>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a:ln>
                  <a:noFill/>
                </a:ln>
                <a:solidFill>
                  <a:prstClr val="black"/>
                </a:solidFill>
                <a:effectLst/>
                <a:uLnTx/>
                <a:uFillTx/>
                <a:latin typeface="Calibri"/>
                <a:ea typeface="+mj-ea"/>
                <a:cs typeface="+mj-cs"/>
              </a:rPr>
              <a:t>Changes to Standards – September 2024</a:t>
            </a:r>
            <a:endParaRPr kumimoji="0" lang="en-GB" sz="2400" b="0" i="1" u="none" strike="noStrike" kern="1200" cap="none" spc="0" normalizeH="0" baseline="0" noProof="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5"/>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pic>
        <p:nvPicPr>
          <p:cNvPr id="8" name="Picture 7" descr="A red circle with white logo&#10;&#10;Description automatically generated">
            <a:hlinkClick r:id="rId7" action="ppaction://hlinksldjump"/>
            <a:extLst>
              <a:ext uri="{FF2B5EF4-FFF2-40B4-BE49-F238E27FC236}">
                <a16:creationId xmlns:a16="http://schemas.microsoft.com/office/drawing/2014/main" id="{7DD08233-A5D7-1999-927C-A5ACE69A1C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971" y="563010"/>
            <a:ext cx="776213" cy="776213"/>
          </a:xfrm>
          <a:prstGeom prst="rect">
            <a:avLst/>
          </a:prstGeom>
        </p:spPr>
      </p:pic>
      <p:sp>
        <p:nvSpPr>
          <p:cNvPr id="41" name="Title 1">
            <a:extLst>
              <a:ext uri="{FF2B5EF4-FFF2-40B4-BE49-F238E27FC236}">
                <a16:creationId xmlns:a16="http://schemas.microsoft.com/office/drawing/2014/main" id="{355E1631-76DD-3BDD-AB44-2112618736EE}"/>
              </a:ext>
            </a:extLst>
          </p:cNvPr>
          <p:cNvSpPr txBox="1">
            <a:spLocks/>
          </p:cNvSpPr>
          <p:nvPr/>
        </p:nvSpPr>
        <p:spPr>
          <a:xfrm>
            <a:off x="2292932" y="634780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a:ln>
                  <a:noFill/>
                </a:ln>
                <a:solidFill>
                  <a:srgbClr val="C00000"/>
                </a:solidFill>
                <a:effectLst/>
                <a:uLnTx/>
                <a:uFillTx/>
                <a:latin typeface="Calibri"/>
                <a:ea typeface="+mj-ea"/>
                <a:cs typeface="+mj-cs"/>
              </a:rPr>
              <a:t>Click the link icon to go to the standard  </a:t>
            </a:r>
          </a:p>
        </p:txBody>
      </p:sp>
      <p:grpSp>
        <p:nvGrpSpPr>
          <p:cNvPr id="51" name="Group 50">
            <a:extLst>
              <a:ext uri="{FF2B5EF4-FFF2-40B4-BE49-F238E27FC236}">
                <a16:creationId xmlns:a16="http://schemas.microsoft.com/office/drawing/2014/main" id="{DEDA5C4E-44D1-1E64-7EFB-F289EAD96315}"/>
              </a:ext>
            </a:extLst>
          </p:cNvPr>
          <p:cNvGrpSpPr/>
          <p:nvPr/>
        </p:nvGrpSpPr>
        <p:grpSpPr>
          <a:xfrm>
            <a:off x="239137" y="2983978"/>
            <a:ext cx="779880" cy="749618"/>
            <a:chOff x="245315" y="2202436"/>
            <a:chExt cx="779880" cy="749618"/>
          </a:xfrm>
        </p:grpSpPr>
        <p:sp>
          <p:nvSpPr>
            <p:cNvPr id="52" name="Rectangle: Rounded Corners 51">
              <a:extLst>
                <a:ext uri="{FF2B5EF4-FFF2-40B4-BE49-F238E27FC236}">
                  <a16:creationId xmlns:a16="http://schemas.microsoft.com/office/drawing/2014/main" id="{C10ECD8A-CCD5-A10B-A039-D7F5B290EEB6}"/>
                </a:ext>
              </a:extLst>
            </p:cNvPr>
            <p:cNvSpPr/>
            <p:nvPr/>
          </p:nvSpPr>
          <p:spPr>
            <a:xfrm>
              <a:off x="271771" y="2202436"/>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5D784F09-13D1-5498-7D43-18DFA3585659}"/>
                </a:ext>
              </a:extLst>
            </p:cNvPr>
            <p:cNvSpPr txBox="1"/>
            <p:nvPr/>
          </p:nvSpPr>
          <p:spPr>
            <a:xfrm>
              <a:off x="245315" y="2575604"/>
              <a:ext cx="779880" cy="376450"/>
            </a:xfrm>
            <a:prstGeom prst="rect">
              <a:avLst/>
            </a:prstGeom>
            <a:noFill/>
          </p:spPr>
          <p:txBody>
            <a:bodyPr wrap="square" rtlCol="0">
              <a:spAutoFit/>
            </a:bodyP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en-GB" sz="1100" b="1" i="0" u="none" strike="noStrike" kern="1200" cap="none" spc="-60" normalizeH="0" baseline="0" noProof="0">
                  <a:ln>
                    <a:noFill/>
                  </a:ln>
                  <a:solidFill>
                    <a:prstClr val="black"/>
                  </a:solidFill>
                  <a:effectLst/>
                  <a:uLnTx/>
                  <a:uFillTx/>
                  <a:latin typeface="Calibri" panose="020F0502020204030204"/>
                  <a:ea typeface="+mn-ea"/>
                  <a:cs typeface="+mn-cs"/>
                </a:rPr>
                <a:t>Project Entities</a:t>
              </a:r>
            </a:p>
          </p:txBody>
        </p:sp>
        <p:pic>
          <p:nvPicPr>
            <p:cNvPr id="54" name="Picture 53">
              <a:extLst>
                <a:ext uri="{FF2B5EF4-FFF2-40B4-BE49-F238E27FC236}">
                  <a16:creationId xmlns:a16="http://schemas.microsoft.com/office/drawing/2014/main" id="{075473ED-0C85-7F0E-A7E1-38401A97D53E}"/>
                </a:ext>
              </a:extLst>
            </p:cNvPr>
            <p:cNvPicPr>
              <a:picLocks noChangeAspect="1"/>
            </p:cNvPicPr>
            <p:nvPr/>
          </p:nvPicPr>
          <p:blipFill>
            <a:blip r:embed="rId9"/>
            <a:stretch>
              <a:fillRect/>
            </a:stretch>
          </p:blipFill>
          <p:spPr>
            <a:xfrm>
              <a:off x="460215" y="2259130"/>
              <a:ext cx="455328" cy="455328"/>
            </a:xfrm>
            <a:prstGeom prst="rect">
              <a:avLst/>
            </a:prstGeom>
          </p:spPr>
        </p:pic>
        <p:cxnSp>
          <p:nvCxnSpPr>
            <p:cNvPr id="55" name="Straight Connector 54">
              <a:extLst>
                <a:ext uri="{FF2B5EF4-FFF2-40B4-BE49-F238E27FC236}">
                  <a16:creationId xmlns:a16="http://schemas.microsoft.com/office/drawing/2014/main" id="{86E37806-0573-E9AC-2E0B-DB911E4DA8D7}"/>
                </a:ext>
              </a:extLst>
            </p:cNvPr>
            <p:cNvCxnSpPr>
              <a:cxnSpLocks/>
            </p:cNvCxnSpPr>
            <p:nvPr/>
          </p:nvCxnSpPr>
          <p:spPr>
            <a:xfrm>
              <a:off x="471805" y="2486794"/>
              <a:ext cx="0" cy="185164"/>
            </a:xfrm>
            <a:prstGeom prst="line">
              <a:avLst/>
            </a:prstGeom>
            <a:ln w="25400" cap="rnd">
              <a:solidFill>
                <a:schemeClr val="tx1"/>
              </a:solidFill>
              <a:round/>
            </a:ln>
            <a:effectLst/>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ADBAF7FA-D4EA-5DB9-4421-FC77B4E0BFAD}"/>
                </a:ext>
              </a:extLst>
            </p:cNvPr>
            <p:cNvGrpSpPr/>
            <p:nvPr/>
          </p:nvGrpSpPr>
          <p:grpSpPr>
            <a:xfrm>
              <a:off x="421911" y="2298015"/>
              <a:ext cx="99788" cy="259537"/>
              <a:chOff x="209550" y="2131980"/>
              <a:chExt cx="99788" cy="259537"/>
            </a:xfrm>
          </p:grpSpPr>
          <p:sp>
            <p:nvSpPr>
              <p:cNvPr id="57" name="Rectangle: Rounded Corners 56">
                <a:extLst>
                  <a:ext uri="{FF2B5EF4-FFF2-40B4-BE49-F238E27FC236}">
                    <a16:creationId xmlns:a16="http://schemas.microsoft.com/office/drawing/2014/main" id="{1886BD7D-022F-06DA-DB88-1BFACBC2066B}"/>
                  </a:ext>
                </a:extLst>
              </p:cNvPr>
              <p:cNvSpPr/>
              <p:nvPr/>
            </p:nvSpPr>
            <p:spPr>
              <a:xfrm>
                <a:off x="209550" y="2131980"/>
                <a:ext cx="99788" cy="259537"/>
              </a:xfrm>
              <a:prstGeom prst="roundRect">
                <a:avLst>
                  <a:gd name="adj" fmla="val 38638"/>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A325B44A-D342-CC13-6F02-79E8DF99DBDE}"/>
                  </a:ext>
                </a:extLst>
              </p:cNvPr>
              <p:cNvSpPr/>
              <p:nvPr/>
            </p:nvSpPr>
            <p:spPr>
              <a:xfrm>
                <a:off x="223444" y="2143825"/>
                <a:ext cx="72000" cy="72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05502887-3FDB-C6BA-049C-593E82DECE96}"/>
                  </a:ext>
                </a:extLst>
              </p:cNvPr>
              <p:cNvSpPr/>
              <p:nvPr/>
            </p:nvSpPr>
            <p:spPr>
              <a:xfrm>
                <a:off x="223444" y="2300854"/>
                <a:ext cx="72000" cy="72000"/>
              </a:xfrm>
              <a:prstGeom prst="ellipse">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8BD0CBA2-7CAF-73D9-BC23-3FC1AB44466A}"/>
                  </a:ext>
                </a:extLst>
              </p:cNvPr>
              <p:cNvSpPr/>
              <p:nvPr/>
            </p:nvSpPr>
            <p:spPr>
              <a:xfrm>
                <a:off x="223444" y="2219993"/>
                <a:ext cx="72000" cy="72000"/>
              </a:xfrm>
              <a:prstGeom prst="ellipse">
                <a:avLst/>
              </a:prstGeom>
              <a:pattFill prst="plaid">
                <a:fgClr>
                  <a:schemeClr val="tx1"/>
                </a:fgClr>
                <a:bgClr>
                  <a:schemeClr val="bg1"/>
                </a:bgClr>
              </a:patt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1" name="Group 60">
            <a:extLst>
              <a:ext uri="{FF2B5EF4-FFF2-40B4-BE49-F238E27FC236}">
                <a16:creationId xmlns:a16="http://schemas.microsoft.com/office/drawing/2014/main" id="{BB35AFC7-F0E9-C05B-4845-2082480BAA14}"/>
              </a:ext>
            </a:extLst>
          </p:cNvPr>
          <p:cNvGrpSpPr/>
          <p:nvPr/>
        </p:nvGrpSpPr>
        <p:grpSpPr>
          <a:xfrm>
            <a:off x="279057" y="1377452"/>
            <a:ext cx="720000" cy="756754"/>
            <a:chOff x="279057" y="1377452"/>
            <a:chExt cx="720000" cy="756754"/>
          </a:xfrm>
        </p:grpSpPr>
        <p:sp>
          <p:nvSpPr>
            <p:cNvPr id="62" name="Rectangle: Rounded Corners 61">
              <a:extLst>
                <a:ext uri="{FF2B5EF4-FFF2-40B4-BE49-F238E27FC236}">
                  <a16:creationId xmlns:a16="http://schemas.microsoft.com/office/drawing/2014/main" id="{EC61F0A1-6C71-DFD3-4A74-DCC4DC807D68}"/>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3" name="Picture 62">
              <a:extLst>
                <a:ext uri="{FF2B5EF4-FFF2-40B4-BE49-F238E27FC236}">
                  <a16:creationId xmlns:a16="http://schemas.microsoft.com/office/drawing/2014/main" id="{8A32F6F4-1CB4-4A95-BEF1-F387C0509A1C}"/>
                </a:ext>
              </a:extLst>
            </p:cNvPr>
            <p:cNvPicPr>
              <a:picLocks noChangeAspect="1"/>
            </p:cNvPicPr>
            <p:nvPr/>
          </p:nvPicPr>
          <p:blipFill>
            <a:blip r:embed="rId10"/>
            <a:stretch>
              <a:fillRect/>
            </a:stretch>
          </p:blipFill>
          <p:spPr>
            <a:xfrm>
              <a:off x="344173" y="1377452"/>
              <a:ext cx="629587" cy="587962"/>
            </a:xfrm>
            <a:prstGeom prst="rect">
              <a:avLst/>
            </a:prstGeom>
          </p:spPr>
        </p:pic>
        <p:sp>
          <p:nvSpPr>
            <p:cNvPr id="256" name="TextBox 255">
              <a:extLst>
                <a:ext uri="{FF2B5EF4-FFF2-40B4-BE49-F238E27FC236}">
                  <a16:creationId xmlns:a16="http://schemas.microsoft.com/office/drawing/2014/main" id="{C1C276CD-6B40-F716-86E1-ED86634D492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RU</a:t>
              </a:r>
            </a:p>
          </p:txBody>
        </p:sp>
      </p:grpSp>
      <p:grpSp>
        <p:nvGrpSpPr>
          <p:cNvPr id="257" name="Group 256">
            <a:extLst>
              <a:ext uri="{FF2B5EF4-FFF2-40B4-BE49-F238E27FC236}">
                <a16:creationId xmlns:a16="http://schemas.microsoft.com/office/drawing/2014/main" id="{EA86871F-1631-DAB9-3E27-F4E94DE54EF4}"/>
              </a:ext>
            </a:extLst>
          </p:cNvPr>
          <p:cNvGrpSpPr/>
          <p:nvPr/>
        </p:nvGrpSpPr>
        <p:grpSpPr>
          <a:xfrm>
            <a:off x="269077" y="2218844"/>
            <a:ext cx="720000" cy="774251"/>
            <a:chOff x="296159" y="2222339"/>
            <a:chExt cx="720000" cy="774251"/>
          </a:xfrm>
        </p:grpSpPr>
        <p:sp>
          <p:nvSpPr>
            <p:cNvPr id="258" name="Rectangle: Rounded Corners 257">
              <a:extLst>
                <a:ext uri="{FF2B5EF4-FFF2-40B4-BE49-F238E27FC236}">
                  <a16:creationId xmlns:a16="http://schemas.microsoft.com/office/drawing/2014/main" id="{FE7EBD1B-0DFF-008D-BC41-33CB16DC4856}"/>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9" name="Picture 258">
              <a:extLst>
                <a:ext uri="{FF2B5EF4-FFF2-40B4-BE49-F238E27FC236}">
                  <a16:creationId xmlns:a16="http://schemas.microsoft.com/office/drawing/2014/main" id="{5E98A08C-F55E-101D-2DF8-EB9926DBDFFC}"/>
                </a:ext>
              </a:extLst>
            </p:cNvPr>
            <p:cNvPicPr>
              <a:picLocks noChangeAspect="1"/>
            </p:cNvPicPr>
            <p:nvPr/>
          </p:nvPicPr>
          <p:blipFill>
            <a:blip r:embed="rId11"/>
            <a:stretch>
              <a:fillRect/>
            </a:stretch>
          </p:blipFill>
          <p:spPr>
            <a:xfrm>
              <a:off x="341670" y="2231693"/>
              <a:ext cx="628978" cy="625753"/>
            </a:xfrm>
            <a:prstGeom prst="rect">
              <a:avLst/>
            </a:prstGeom>
          </p:spPr>
        </p:pic>
        <p:sp>
          <p:nvSpPr>
            <p:cNvPr id="260" name="TextBox 259">
              <a:extLst>
                <a:ext uri="{FF2B5EF4-FFF2-40B4-BE49-F238E27FC236}">
                  <a16:creationId xmlns:a16="http://schemas.microsoft.com/office/drawing/2014/main" id="{C5ED8BBD-331D-076C-801E-43CAFBEA5A6B}"/>
                </a:ext>
              </a:extLst>
            </p:cNvPr>
            <p:cNvSpPr txBox="1"/>
            <p:nvPr/>
          </p:nvSpPr>
          <p:spPr>
            <a:xfrm>
              <a:off x="369768" y="2658036"/>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IM</a:t>
              </a:r>
            </a:p>
          </p:txBody>
        </p:sp>
      </p:grpSp>
      <p:pic>
        <p:nvPicPr>
          <p:cNvPr id="4" name="Picture 3">
            <a:extLst>
              <a:ext uri="{FF2B5EF4-FFF2-40B4-BE49-F238E27FC236}">
                <a16:creationId xmlns:a16="http://schemas.microsoft.com/office/drawing/2014/main" id="{BA698F11-534D-E8F6-24D8-252931834701}"/>
              </a:ext>
            </a:extLst>
          </p:cNvPr>
          <p:cNvPicPr>
            <a:picLocks noChangeAspect="1"/>
          </p:cNvPicPr>
          <p:nvPr/>
        </p:nvPicPr>
        <p:blipFill>
          <a:blip r:embed="rId12"/>
          <a:stretch>
            <a:fillRect/>
          </a:stretch>
        </p:blipFill>
        <p:spPr>
          <a:xfrm>
            <a:off x="1176173" y="2742833"/>
            <a:ext cx="2500485" cy="3528000"/>
          </a:xfrm>
          <a:prstGeom prst="roundRect">
            <a:avLst>
              <a:gd name="adj" fmla="val 485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5391854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6D3B8E94-BD00-BB43-9D2B-34F974CF12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ab81f5b-78da-49fe-825a-e06df1e80bce">
      <UserInfo>
        <DisplayName>Wayne Murphy</DisplayName>
        <AccountId>22</AccountId>
        <AccountType/>
      </UserInfo>
      <UserInfo>
        <DisplayName>Darren Fitzgerald</DisplayName>
        <AccountId>55</AccountId>
        <AccountType/>
      </UserInfo>
      <UserInfo>
        <DisplayName>Sarah Shooter</DisplayName>
        <AccountId>788</AccountId>
        <AccountType/>
      </UserInfo>
      <UserInfo>
        <DisplayName>Maryann Cox</DisplayName>
        <AccountId>15</AccountId>
        <AccountType/>
      </UserInfo>
    </SharedWithUsers>
    <lcf76f155ced4ddcb4097134ff3c332f xmlns="b96a4684-0e03-4abb-89c7-73cfbc2c4810">
      <Terms xmlns="http://schemas.microsoft.com/office/infopath/2007/PartnerControls"/>
    </lcf76f155ced4ddcb4097134ff3c332f>
    <TaxCatchAll xmlns="8ab81f5b-78da-49fe-825a-e06df1e80b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B8BE37ED9B9B49BE0BCAA2B94813FB" ma:contentTypeVersion="15" ma:contentTypeDescription="Create a new document." ma:contentTypeScope="" ma:versionID="46bda85df1ac7652050c0f1c89e98239">
  <xsd:schema xmlns:xsd="http://www.w3.org/2001/XMLSchema" xmlns:xs="http://www.w3.org/2001/XMLSchema" xmlns:p="http://schemas.microsoft.com/office/2006/metadata/properties" xmlns:ns2="8ab81f5b-78da-49fe-825a-e06df1e80bce" xmlns:ns3="b96a4684-0e03-4abb-89c7-73cfbc2c4810" targetNamespace="http://schemas.microsoft.com/office/2006/metadata/properties" ma:root="true" ma:fieldsID="ed696495f8099b4d072d45ddd45240e6" ns2:_="" ns3:_="">
    <xsd:import namespace="8ab81f5b-78da-49fe-825a-e06df1e80bce"/>
    <xsd:import namespace="b96a4684-0e03-4abb-89c7-73cfbc2c48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81f5b-78da-49fe-825a-e06df1e80b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3c0a92e-e6d4-42d2-91d9-f37ddb0e0d13}" ma:internalName="TaxCatchAll" ma:showField="CatchAllData" ma:web="8ab81f5b-78da-49fe-825a-e06df1e80bc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6a4684-0e03-4abb-89c7-73cfbc2c481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6fc4cab-ea5e-4227-8449-cb62e2954f25"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8D6100-6E53-4C91-9DBE-E4254FBE7151}">
  <ds:schemaRefs>
    <ds:schemaRef ds:uri="http://schemas.microsoft.com/office/2006/documentManagement/types"/>
    <ds:schemaRef ds:uri="http://purl.org/dc/dcmitype/"/>
    <ds:schemaRef ds:uri="http://www.w3.org/XML/1998/namespace"/>
    <ds:schemaRef ds:uri="http://schemas.microsoft.com/office/infopath/2007/PartnerControls"/>
    <ds:schemaRef ds:uri="8089b08c-abae-4574-a6ff-2d07be0713db"/>
    <ds:schemaRef ds:uri="http://purl.org/dc/elements/1.1/"/>
    <ds:schemaRef ds:uri="http://schemas.openxmlformats.org/package/2006/metadata/core-properties"/>
    <ds:schemaRef ds:uri="d1c562db-e93c-4d45-a7c1-9e4a2fbd2fc0"/>
    <ds:schemaRef ds:uri="http://schemas.microsoft.com/office/2006/metadata/properties"/>
    <ds:schemaRef ds:uri="http://purl.org/dc/terms/"/>
    <ds:schemaRef ds:uri="8a0d4205-2393-48b4-bf7a-37a62efd9db9"/>
  </ds:schemaRefs>
</ds:datastoreItem>
</file>

<file path=customXml/itemProps2.xml><?xml version="1.0" encoding="utf-8"?>
<ds:datastoreItem xmlns:ds="http://schemas.openxmlformats.org/officeDocument/2006/customXml" ds:itemID="{B84C09D5-E8FB-49D3-910A-371F8E003D1A}">
  <ds:schemaRefs>
    <ds:schemaRef ds:uri="http://schemas.microsoft.com/sharepoint/v3/contenttype/forms"/>
  </ds:schemaRefs>
</ds:datastoreItem>
</file>

<file path=customXml/itemProps3.xml><?xml version="1.0" encoding="utf-8"?>
<ds:datastoreItem xmlns:ds="http://schemas.openxmlformats.org/officeDocument/2006/customXml" ds:itemID="{8410C071-6CC3-4C72-B693-5E9BC5FE0B07}"/>
</file>

<file path=docProps/app.xml><?xml version="1.0" encoding="utf-8"?>
<Properties xmlns="http://schemas.openxmlformats.org/officeDocument/2006/extended-properties" xmlns:vt="http://schemas.openxmlformats.org/officeDocument/2006/docPropsVTypes">
  <TotalTime>1</TotalTime>
  <Words>9421</Words>
  <Application>Microsoft Office PowerPoint</Application>
  <PresentationFormat>Widescreen</PresentationFormat>
  <Paragraphs>604</Paragraphs>
  <Slides>57</Slides>
  <Notes>55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Bahnschrift</vt:lpstr>
      <vt:lpstr>Calibri</vt:lpstr>
      <vt:lpstr>Calibri Light</vt:lpstr>
      <vt:lpstr>Open Sans</vt:lpstr>
      <vt:lpstr>9_Office Theme</vt:lpstr>
      <vt:lpstr>Cover</vt:lpstr>
      <vt:lpstr>Changes to standards  September 2024  Interactive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Murphy</dc:creator>
  <cp:lastModifiedBy>Steve Allison</cp:lastModifiedBy>
  <cp:revision>3</cp:revision>
  <dcterms:created xsi:type="dcterms:W3CDTF">2021-09-02T09:08:56Z</dcterms:created>
  <dcterms:modified xsi:type="dcterms:W3CDTF">2024-11-13T08:51:36Z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0x010100B2B8BE37ED9B9B49BE0BCAA2B94813FB</vt:lpwstr>
  </property>
  <property fmtid="{D5CDD505-2E9C-101B-9397-08002B2CF9AE}" pid="3" name="MediaServiceImageTags">
    <vt:lpwstr/>
  </property>
  <property fmtid="{D5CDD505-2E9C-101B-9397-08002B2CF9AE}" pid="4" name="MSIP_Label_8577031b-11bc-4db9-b655-7d79027ad570_Enabled">
    <vt:lpwstr>true</vt:lpwstr>
  </property>
  <property fmtid="{D5CDD505-2E9C-101B-9397-08002B2CF9AE}" pid="5" name="MSIP_Label_8577031b-11bc-4db9-b655-7d79027ad570_SetDate">
    <vt:lpwstr>2024-09-12T10:28:06Z</vt:lpwstr>
  </property>
  <property fmtid="{D5CDD505-2E9C-101B-9397-08002B2CF9AE}" pid="6" name="MSIP_Label_8577031b-11bc-4db9-b655-7d79027ad570_Method">
    <vt:lpwstr>Standard</vt:lpwstr>
  </property>
  <property fmtid="{D5CDD505-2E9C-101B-9397-08002B2CF9AE}" pid="7" name="MSIP_Label_8577031b-11bc-4db9-b655-7d79027ad570_Name">
    <vt:lpwstr>8577031b-11bc-4db9-b655-7d79027ad570</vt:lpwstr>
  </property>
  <property fmtid="{D5CDD505-2E9C-101B-9397-08002B2CF9AE}" pid="8" name="MSIP_Label_8577031b-11bc-4db9-b655-7d79027ad570_SiteId">
    <vt:lpwstr>c22cc3e1-5d7f-4f4d-be03-d5a158cc9409</vt:lpwstr>
  </property>
  <property fmtid="{D5CDD505-2E9C-101B-9397-08002B2CF9AE}" pid="9" name="MSIP_Label_8577031b-11bc-4db9-b655-7d79027ad570_ActionId">
    <vt:lpwstr>b2ce5fdc-3c80-43bb-ab7f-d312ccfa0324</vt:lpwstr>
  </property>
  <property fmtid="{D5CDD505-2E9C-101B-9397-08002B2CF9AE}" pid="10" name="MSIP_Label_8577031b-11bc-4db9-b655-7d79027ad570_ContentBits">
    <vt:lpwstr>1</vt:lpwstr>
  </property>
  <property fmtid="{D5CDD505-2E9C-101B-9397-08002B2CF9AE}" pid="11" name="ClassificationContentMarkingHeaderLocations">
    <vt:lpwstr>9_Office Theme:8\Cover:4</vt:lpwstr>
  </property>
  <property fmtid="{D5CDD505-2E9C-101B-9397-08002B2CF9AE}" pid="12" name="ClassificationContentMarkingHeaderText">
    <vt:lpwstr>OFFICIAL</vt:lpwstr>
  </property>
</Properties>
</file>